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2" r:id="rId3"/>
    <p:sldId id="260" r:id="rId4"/>
    <p:sldId id="261" r:id="rId5"/>
    <p:sldId id="325" r:id="rId6"/>
    <p:sldId id="266" r:id="rId7"/>
    <p:sldId id="265" r:id="rId8"/>
    <p:sldId id="271" r:id="rId9"/>
    <p:sldId id="327" r:id="rId10"/>
    <p:sldId id="318" r:id="rId11"/>
    <p:sldId id="274" r:id="rId12"/>
    <p:sldId id="315" r:id="rId13"/>
    <p:sldId id="275" r:id="rId14"/>
    <p:sldId id="314" r:id="rId15"/>
    <p:sldId id="276" r:id="rId16"/>
    <p:sldId id="326" r:id="rId17"/>
    <p:sldId id="277" r:id="rId18"/>
    <p:sldId id="319" r:id="rId19"/>
    <p:sldId id="278" r:id="rId20"/>
    <p:sldId id="320" r:id="rId21"/>
    <p:sldId id="279" r:id="rId22"/>
    <p:sldId id="321" r:id="rId23"/>
    <p:sldId id="322" r:id="rId24"/>
    <p:sldId id="291" r:id="rId25"/>
    <p:sldId id="292" r:id="rId26"/>
    <p:sldId id="293" r:id="rId27"/>
    <p:sldId id="296" r:id="rId28"/>
    <p:sldId id="295" r:id="rId29"/>
    <p:sldId id="323" r:id="rId30"/>
    <p:sldId id="306" r:id="rId31"/>
    <p:sldId id="299" r:id="rId32"/>
    <p:sldId id="300" r:id="rId33"/>
    <p:sldId id="301" r:id="rId34"/>
    <p:sldId id="302" r:id="rId35"/>
    <p:sldId id="303" r:id="rId36"/>
    <p:sldId id="304" r:id="rId37"/>
    <p:sldId id="324" r:id="rId38"/>
    <p:sldId id="309" r:id="rId39"/>
    <p:sldId id="310" r:id="rId40"/>
    <p:sldId id="311" r:id="rId41"/>
    <p:sldId id="312" r:id="rId42"/>
    <p:sldId id="316" r:id="rId43"/>
    <p:sldId id="317" r:id="rId44"/>
    <p:sldId id="30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71" autoAdjust="0"/>
    <p:restoredTop sz="94660"/>
  </p:normalViewPr>
  <p:slideViewPr>
    <p:cSldViewPr snapToGrid="0">
      <p:cViewPr varScale="1">
        <p:scale>
          <a:sx n="78" d="100"/>
          <a:sy n="78"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5EDD-F981-A75F-7A49-A99B512008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3AF466-6A37-B460-B9DE-24306FFEE5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70A598B-6BC5-95B2-D4AB-55C7D27A6B21}"/>
              </a:ext>
            </a:extLst>
          </p:cNvPr>
          <p:cNvSpPr>
            <a:spLocks noGrp="1"/>
          </p:cNvSpPr>
          <p:nvPr>
            <p:ph type="dt" sz="half" idx="10"/>
          </p:nvPr>
        </p:nvSpPr>
        <p:spPr/>
        <p:txBody>
          <a:bodyPr/>
          <a:lstStyle/>
          <a:p>
            <a:pPr algn="l"/>
            <a:fld id="{A5B0A250-5CC0-1746-B209-08E8B0DAE6AF}" type="datetimeFigureOut">
              <a:rPr lang="en-US" smtClean="0"/>
              <a:pPr algn="l"/>
              <a:t>5/24/2024</a:t>
            </a:fld>
            <a:endParaRPr lang="en-US" dirty="0"/>
          </a:p>
        </p:txBody>
      </p:sp>
      <p:sp>
        <p:nvSpPr>
          <p:cNvPr id="5" name="Footer Placeholder 4">
            <a:extLst>
              <a:ext uri="{FF2B5EF4-FFF2-40B4-BE49-F238E27FC236}">
                <a16:creationId xmlns:a16="http://schemas.microsoft.com/office/drawing/2014/main" id="{CA03FC39-CF41-4A27-915A-6FAE3DD08F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6D3C60-B423-7659-4A25-A6AEB195C167}"/>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2692336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2AD3-E408-0B27-B9F3-C330EA6999A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D1D2-A3F5-75E2-A294-BC410F974E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77ED5D-9D73-AA26-81B4-9A3CFFE8FECD}"/>
              </a:ext>
            </a:extLst>
          </p:cNvPr>
          <p:cNvSpPr>
            <a:spLocks noGrp="1"/>
          </p:cNvSpPr>
          <p:nvPr>
            <p:ph type="dt" sz="half" idx="10"/>
          </p:nvPr>
        </p:nvSpPr>
        <p:spPr/>
        <p:txBody>
          <a:bodyPr/>
          <a:lstStyle/>
          <a:p>
            <a:fld id="{A5B0A250-5CC0-1746-B209-08E8B0DAE6AF}" type="datetimeFigureOut">
              <a:rPr lang="en-US" smtClean="0"/>
              <a:t>5/24/2024</a:t>
            </a:fld>
            <a:endParaRPr lang="en-US" dirty="0"/>
          </a:p>
        </p:txBody>
      </p:sp>
      <p:sp>
        <p:nvSpPr>
          <p:cNvPr id="5" name="Footer Placeholder 4">
            <a:extLst>
              <a:ext uri="{FF2B5EF4-FFF2-40B4-BE49-F238E27FC236}">
                <a16:creationId xmlns:a16="http://schemas.microsoft.com/office/drawing/2014/main" id="{40BC98C3-0B0F-6B8B-3B2C-3168CC2793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C6F23F-4D41-9843-1AEC-A3EEC4CEF663}"/>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178478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9A1AB9-241E-0764-B4AB-BEB02733C1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5FD5A9A-4B5C-FE5B-2EB0-E078CA5680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B7C274-CB17-C3D4-6193-7A4D0AE3F651}"/>
              </a:ext>
            </a:extLst>
          </p:cNvPr>
          <p:cNvSpPr>
            <a:spLocks noGrp="1"/>
          </p:cNvSpPr>
          <p:nvPr>
            <p:ph type="dt" sz="half" idx="10"/>
          </p:nvPr>
        </p:nvSpPr>
        <p:spPr/>
        <p:txBody>
          <a:bodyPr/>
          <a:lstStyle/>
          <a:p>
            <a:fld id="{A5B0A250-5CC0-1746-B209-08E8B0DAE6AF}" type="datetimeFigureOut">
              <a:rPr lang="en-US" smtClean="0"/>
              <a:t>5/24/2024</a:t>
            </a:fld>
            <a:endParaRPr lang="en-US"/>
          </a:p>
        </p:txBody>
      </p:sp>
      <p:sp>
        <p:nvSpPr>
          <p:cNvPr id="5" name="Footer Placeholder 4">
            <a:extLst>
              <a:ext uri="{FF2B5EF4-FFF2-40B4-BE49-F238E27FC236}">
                <a16:creationId xmlns:a16="http://schemas.microsoft.com/office/drawing/2014/main" id="{49CCA6C1-5617-99A5-55ED-0600BE3FA2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3A96B-AA53-825B-1D34-E79E1DBA3F15}"/>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8415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58B1-A95E-CA62-8825-E9F9976E5F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BCA978B-D9CA-987F-4F5D-9C7E96D7E1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0D67A3-33F1-0028-1D93-A7716792471A}"/>
              </a:ext>
            </a:extLst>
          </p:cNvPr>
          <p:cNvSpPr>
            <a:spLocks noGrp="1"/>
          </p:cNvSpPr>
          <p:nvPr>
            <p:ph type="dt" sz="half" idx="10"/>
          </p:nvPr>
        </p:nvSpPr>
        <p:spPr/>
        <p:txBody>
          <a:bodyPr/>
          <a:lstStyle/>
          <a:p>
            <a:fld id="{A5B0A250-5CC0-1746-B209-08E8B0DAE6AF}" type="datetimeFigureOut">
              <a:rPr lang="en-US" smtClean="0"/>
              <a:t>5/24/2024</a:t>
            </a:fld>
            <a:endParaRPr lang="en-US" dirty="0"/>
          </a:p>
        </p:txBody>
      </p:sp>
      <p:sp>
        <p:nvSpPr>
          <p:cNvPr id="5" name="Footer Placeholder 4">
            <a:extLst>
              <a:ext uri="{FF2B5EF4-FFF2-40B4-BE49-F238E27FC236}">
                <a16:creationId xmlns:a16="http://schemas.microsoft.com/office/drawing/2014/main" id="{0D04422D-C547-1E32-FE59-F0621E5291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EB94DC-FD33-1C62-44C3-8202D05D9508}"/>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139175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0611-8086-9EDB-A7DE-869FEC928D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5E8BC9D-BFDC-ED05-6CBC-880089C1D9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219D69-8DF0-6A21-2B89-DE6F0A8F2836}"/>
              </a:ext>
            </a:extLst>
          </p:cNvPr>
          <p:cNvSpPr>
            <a:spLocks noGrp="1"/>
          </p:cNvSpPr>
          <p:nvPr>
            <p:ph type="dt" sz="half" idx="10"/>
          </p:nvPr>
        </p:nvSpPr>
        <p:spPr/>
        <p:txBody>
          <a:bodyPr/>
          <a:lstStyle/>
          <a:p>
            <a:fld id="{A5B0A250-5CC0-1746-B209-08E8B0DAE6AF}" type="datetimeFigureOut">
              <a:rPr lang="en-US" smtClean="0"/>
              <a:t>5/24/2024</a:t>
            </a:fld>
            <a:endParaRPr lang="en-US" dirty="0"/>
          </a:p>
        </p:txBody>
      </p:sp>
      <p:sp>
        <p:nvSpPr>
          <p:cNvPr id="5" name="Footer Placeholder 4">
            <a:extLst>
              <a:ext uri="{FF2B5EF4-FFF2-40B4-BE49-F238E27FC236}">
                <a16:creationId xmlns:a16="http://schemas.microsoft.com/office/drawing/2014/main" id="{2F1B6F74-7B0C-6739-1AA7-7568B29271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79095F-1B67-EAAD-53F9-4EC8278E52EB}"/>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3258771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8194-AB20-0E8E-181F-3D277C688F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CFCC4A-B061-40A1-127D-BD37EDF37D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E7F345E-A609-64D3-6C04-7A9EA6AFE4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BD81EAF-8D3E-C652-0A9D-1A1DFFF267C6}"/>
              </a:ext>
            </a:extLst>
          </p:cNvPr>
          <p:cNvSpPr>
            <a:spLocks noGrp="1"/>
          </p:cNvSpPr>
          <p:nvPr>
            <p:ph type="dt" sz="half" idx="10"/>
          </p:nvPr>
        </p:nvSpPr>
        <p:spPr/>
        <p:txBody>
          <a:bodyPr/>
          <a:lstStyle/>
          <a:p>
            <a:fld id="{A5B0A250-5CC0-1746-B209-08E8B0DAE6AF}" type="datetimeFigureOut">
              <a:rPr lang="en-US" smtClean="0"/>
              <a:t>5/24/2024</a:t>
            </a:fld>
            <a:endParaRPr lang="en-US" dirty="0"/>
          </a:p>
        </p:txBody>
      </p:sp>
      <p:sp>
        <p:nvSpPr>
          <p:cNvPr id="6" name="Footer Placeholder 5">
            <a:extLst>
              <a:ext uri="{FF2B5EF4-FFF2-40B4-BE49-F238E27FC236}">
                <a16:creationId xmlns:a16="http://schemas.microsoft.com/office/drawing/2014/main" id="{A415B11E-8B1C-FAF9-9DF0-0D10D6D98F2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ECA53A-C581-3731-C9BD-3D7B85597FAF}"/>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908811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269D-8D58-B776-6598-62A78349CF8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527555F-5FD7-E044-9029-7B5490CABE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AF1194-034D-5420-8FEB-A07746EBC2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7F90E8B-E5D7-0CDA-E5E6-4894DE7BB1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5DFA7D-7FC5-9B15-D24D-F5491C079C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9F4FF34-B314-F4B6-0B6C-3F35F99643E6}"/>
              </a:ext>
            </a:extLst>
          </p:cNvPr>
          <p:cNvSpPr>
            <a:spLocks noGrp="1"/>
          </p:cNvSpPr>
          <p:nvPr>
            <p:ph type="dt" sz="half" idx="10"/>
          </p:nvPr>
        </p:nvSpPr>
        <p:spPr/>
        <p:txBody>
          <a:bodyPr/>
          <a:lstStyle/>
          <a:p>
            <a:fld id="{A5B0A250-5CC0-1746-B209-08E8B0DAE6AF}" type="datetimeFigureOut">
              <a:rPr lang="en-US" smtClean="0"/>
              <a:t>5/24/2024</a:t>
            </a:fld>
            <a:endParaRPr lang="en-US" dirty="0"/>
          </a:p>
        </p:txBody>
      </p:sp>
      <p:sp>
        <p:nvSpPr>
          <p:cNvPr id="8" name="Footer Placeholder 7">
            <a:extLst>
              <a:ext uri="{FF2B5EF4-FFF2-40B4-BE49-F238E27FC236}">
                <a16:creationId xmlns:a16="http://schemas.microsoft.com/office/drawing/2014/main" id="{E8521ECB-E279-8008-A4DF-96502D9745F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955DF77-8D68-4620-60A4-4650041B6BAF}"/>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575092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DEA1-5233-DF87-8E6E-0AA8CA6D2AD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DA93AAF-8914-A1A4-D4A0-D024D9A69D0C}"/>
              </a:ext>
            </a:extLst>
          </p:cNvPr>
          <p:cNvSpPr>
            <a:spLocks noGrp="1"/>
          </p:cNvSpPr>
          <p:nvPr>
            <p:ph type="dt" sz="half" idx="10"/>
          </p:nvPr>
        </p:nvSpPr>
        <p:spPr/>
        <p:txBody>
          <a:bodyPr/>
          <a:lstStyle/>
          <a:p>
            <a:fld id="{A5B0A250-5CC0-1746-B209-08E8B0DAE6AF}" type="datetimeFigureOut">
              <a:rPr lang="en-US" smtClean="0"/>
              <a:t>5/24/2024</a:t>
            </a:fld>
            <a:endParaRPr lang="en-US" dirty="0"/>
          </a:p>
        </p:txBody>
      </p:sp>
      <p:sp>
        <p:nvSpPr>
          <p:cNvPr id="4" name="Footer Placeholder 3">
            <a:extLst>
              <a:ext uri="{FF2B5EF4-FFF2-40B4-BE49-F238E27FC236}">
                <a16:creationId xmlns:a16="http://schemas.microsoft.com/office/drawing/2014/main" id="{817E6F06-DDF4-AEE4-321C-68992C9B8D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87E45D-4915-3DA9-72FC-4E6161620C45}"/>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683620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8C213C-9772-70E9-28DB-A9D8DD4A8230}"/>
              </a:ext>
            </a:extLst>
          </p:cNvPr>
          <p:cNvSpPr>
            <a:spLocks noGrp="1"/>
          </p:cNvSpPr>
          <p:nvPr>
            <p:ph type="dt" sz="half" idx="10"/>
          </p:nvPr>
        </p:nvSpPr>
        <p:spPr/>
        <p:txBody>
          <a:bodyPr/>
          <a:lstStyle/>
          <a:p>
            <a:fld id="{A5B0A250-5CC0-1746-B209-08E8B0DAE6AF}" type="datetimeFigureOut">
              <a:rPr lang="en-US" smtClean="0"/>
              <a:pPr/>
              <a:t>5/24/2024</a:t>
            </a:fld>
            <a:endParaRPr lang="en-US" dirty="0"/>
          </a:p>
        </p:txBody>
      </p:sp>
      <p:sp>
        <p:nvSpPr>
          <p:cNvPr id="3" name="Footer Placeholder 2">
            <a:extLst>
              <a:ext uri="{FF2B5EF4-FFF2-40B4-BE49-F238E27FC236}">
                <a16:creationId xmlns:a16="http://schemas.microsoft.com/office/drawing/2014/main" id="{D72EA26C-2E81-EB49-C7B7-7654A49FAA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4F465F-6E44-7337-B345-49966ABF3CBC}"/>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460479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BEE1-8891-0C6C-AE6D-BCA178BE4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65EBE1-FD9C-4C3D-2F09-798BEF9F24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398D02B-EC01-B4A1-6456-E2D1A98C7A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49BC13-41CF-B2DD-B0B9-826BA5D23AB8}"/>
              </a:ext>
            </a:extLst>
          </p:cNvPr>
          <p:cNvSpPr>
            <a:spLocks noGrp="1"/>
          </p:cNvSpPr>
          <p:nvPr>
            <p:ph type="dt" sz="half" idx="10"/>
          </p:nvPr>
        </p:nvSpPr>
        <p:spPr/>
        <p:txBody>
          <a:bodyPr/>
          <a:lstStyle/>
          <a:p>
            <a:fld id="{A5B0A250-5CC0-1746-B209-08E8B0DAE6AF}" type="datetimeFigureOut">
              <a:rPr lang="en-US" smtClean="0"/>
              <a:t>5/24/2024</a:t>
            </a:fld>
            <a:endParaRPr lang="en-US" dirty="0"/>
          </a:p>
        </p:txBody>
      </p:sp>
      <p:sp>
        <p:nvSpPr>
          <p:cNvPr id="6" name="Footer Placeholder 5">
            <a:extLst>
              <a:ext uri="{FF2B5EF4-FFF2-40B4-BE49-F238E27FC236}">
                <a16:creationId xmlns:a16="http://schemas.microsoft.com/office/drawing/2014/main" id="{74A69435-0AE7-3EB6-F41F-DEB4A3767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DBBB9-B8ED-A2BC-F11D-CBA9807160B4}"/>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30115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C0D4-3AA2-1649-6A8E-1534B605DE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3EAD434-D364-379F-258B-E2AFD3087A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D69FDE5-850A-BD5E-3C36-9EAD8DD6A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ED93B-0704-ED61-15BB-AA0EBC1B8340}"/>
              </a:ext>
            </a:extLst>
          </p:cNvPr>
          <p:cNvSpPr>
            <a:spLocks noGrp="1"/>
          </p:cNvSpPr>
          <p:nvPr>
            <p:ph type="dt" sz="half" idx="10"/>
          </p:nvPr>
        </p:nvSpPr>
        <p:spPr/>
        <p:txBody>
          <a:bodyPr/>
          <a:lstStyle/>
          <a:p>
            <a:fld id="{A5B0A250-5CC0-1746-B209-08E8B0DAE6AF}" type="datetimeFigureOut">
              <a:rPr lang="en-US" smtClean="0"/>
              <a:t>5/24/2024</a:t>
            </a:fld>
            <a:endParaRPr lang="en-US" dirty="0"/>
          </a:p>
        </p:txBody>
      </p:sp>
      <p:sp>
        <p:nvSpPr>
          <p:cNvPr id="6" name="Footer Placeholder 5">
            <a:extLst>
              <a:ext uri="{FF2B5EF4-FFF2-40B4-BE49-F238E27FC236}">
                <a16:creationId xmlns:a16="http://schemas.microsoft.com/office/drawing/2014/main" id="{8A7BC17F-2782-96D3-0F77-73AC98F5FA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C91288-797F-98D1-B3E2-22CDB2915B2B}"/>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2193908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826626-59CF-5D93-C46B-F6D6B3CB28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A64307-56DE-2849-97B7-04C0A964A4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B17D83-4A8B-65F6-D149-2C23BCDF8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B0A250-5CC0-1746-B209-08E8B0DAE6AF}" type="datetimeFigureOut">
              <a:rPr lang="en-US" smtClean="0"/>
              <a:pPr/>
              <a:t>5/24/2024</a:t>
            </a:fld>
            <a:endParaRPr lang="en-US" dirty="0"/>
          </a:p>
        </p:txBody>
      </p:sp>
      <p:sp>
        <p:nvSpPr>
          <p:cNvPr id="5" name="Footer Placeholder 4">
            <a:extLst>
              <a:ext uri="{FF2B5EF4-FFF2-40B4-BE49-F238E27FC236}">
                <a16:creationId xmlns:a16="http://schemas.microsoft.com/office/drawing/2014/main" id="{38B6B00C-9F64-71F3-3F38-270AEA8F5D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E85D3A92-B1D0-8B5C-FCEB-BBA9A675F1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2294958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0A560C-98C0-62AF-7F0C-8ABCA8CC6CC5}"/>
              </a:ext>
            </a:extLst>
          </p:cNvPr>
          <p:cNvSpPr>
            <a:spLocks noGrp="1"/>
          </p:cNvSpPr>
          <p:nvPr>
            <p:ph type="ctrTitle"/>
          </p:nvPr>
        </p:nvSpPr>
        <p:spPr>
          <a:xfrm>
            <a:off x="1524003" y="1999615"/>
            <a:ext cx="9144000" cy="2764028"/>
          </a:xfrm>
        </p:spPr>
        <p:txBody>
          <a:bodyPr anchor="ctr">
            <a:normAutofit/>
          </a:bodyPr>
          <a:lstStyle/>
          <a:p>
            <a:r>
              <a:rPr lang="en-US" sz="7200"/>
              <a:t>RISK MANAGEMENT</a:t>
            </a:r>
            <a:endParaRPr lang="en-GB" sz="7200"/>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913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6914CD-4569-DBC0-7291-3AF38A52759D}"/>
              </a:ext>
            </a:extLst>
          </p:cNvPr>
          <p:cNvSpPr>
            <a:spLocks noGrp="1"/>
          </p:cNvSpPr>
          <p:nvPr>
            <p:ph type="title"/>
          </p:nvPr>
        </p:nvSpPr>
        <p:spPr>
          <a:xfrm>
            <a:off x="1524003" y="1999615"/>
            <a:ext cx="9144000" cy="2764028"/>
          </a:xfrm>
        </p:spPr>
        <p:txBody>
          <a:bodyPr vert="horz" lIns="91440" tIns="45720" rIns="91440" bIns="45720" rtlCol="0" anchor="ctr">
            <a:normAutofit fontScale="90000"/>
          </a:bodyPr>
          <a:lstStyle/>
          <a:p>
            <a:pPr algn="ctr"/>
            <a:r>
              <a:rPr lang="en-US" sz="7200" dirty="0"/>
              <a:t>6 PROJECT RISK EXAMPLES AND HOW TO MANAGE THEM</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608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4833F-A8AA-E8E8-352E-A61AE358B7F5}"/>
              </a:ext>
            </a:extLst>
          </p:cNvPr>
          <p:cNvSpPr>
            <a:spLocks noGrp="1"/>
          </p:cNvSpPr>
          <p:nvPr>
            <p:ph type="title"/>
          </p:nvPr>
        </p:nvSpPr>
        <p:spPr>
          <a:xfrm>
            <a:off x="630936" y="640080"/>
            <a:ext cx="4818888" cy="1481328"/>
          </a:xfrm>
        </p:spPr>
        <p:txBody>
          <a:bodyPr anchor="b">
            <a:normAutofit/>
          </a:bodyPr>
          <a:lstStyle/>
          <a:p>
            <a:r>
              <a:rPr lang="en-US" sz="5400" b="1"/>
              <a:t>SCOPE CREEP</a:t>
            </a:r>
            <a:endParaRPr lang="en-GB" sz="5400" b="1"/>
          </a:p>
        </p:txBody>
      </p:sp>
      <p:sp>
        <p:nvSpPr>
          <p:cNvPr id="1536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0872BA-579E-945F-858A-36880B5FDF35}"/>
              </a:ext>
            </a:extLst>
          </p:cNvPr>
          <p:cNvSpPr>
            <a:spLocks noGrp="1"/>
          </p:cNvSpPr>
          <p:nvPr>
            <p:ph idx="1"/>
          </p:nvPr>
        </p:nvSpPr>
        <p:spPr>
          <a:xfrm>
            <a:off x="630936" y="2660904"/>
            <a:ext cx="4818888" cy="3547872"/>
          </a:xfrm>
        </p:spPr>
        <p:txBody>
          <a:bodyPr anchor="t">
            <a:normAutofit/>
          </a:bodyPr>
          <a:lstStyle/>
          <a:p>
            <a:pPr marL="0" indent="0">
              <a:buNone/>
            </a:pPr>
            <a:r>
              <a:rPr lang="en-GB" sz="2200" b="0" i="0">
                <a:effectLst/>
                <a:highlight>
                  <a:srgbClr val="FFFFFF"/>
                </a:highlight>
              </a:rPr>
              <a:t>Scope risk, or “scope creep”, refers to the unexpected and uncontrolled expansion of a project’s objectives beyond its original intentions. This typically happens when project goals aren’t precisely outlined from the start or when requirements change partway through the project.</a:t>
            </a:r>
            <a:endParaRPr lang="en-GB" sz="2200"/>
          </a:p>
        </p:txBody>
      </p:sp>
      <p:pic>
        <p:nvPicPr>
          <p:cNvPr id="15362" name="Picture 2" descr="When someone adds another dish to the sink while your washing the dishes |  Friday humor, Funny quotes, Memes quotes">
            <a:extLst>
              <a:ext uri="{FF2B5EF4-FFF2-40B4-BE49-F238E27FC236}">
                <a16:creationId xmlns:a16="http://schemas.microsoft.com/office/drawing/2014/main" id="{2128B6FE-EAE9-E73E-314D-A31985DE76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054349"/>
            <a:ext cx="5458968" cy="474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877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99A8A-1F4D-C464-ECC8-A79302FB3228}"/>
              </a:ext>
            </a:extLst>
          </p:cNvPr>
          <p:cNvSpPr>
            <a:spLocks noGrp="1"/>
          </p:cNvSpPr>
          <p:nvPr>
            <p:ph type="title"/>
          </p:nvPr>
        </p:nvSpPr>
        <p:spPr>
          <a:xfrm>
            <a:off x="630936" y="640080"/>
            <a:ext cx="4818888" cy="1481328"/>
          </a:xfrm>
        </p:spPr>
        <p:txBody>
          <a:bodyPr anchor="b">
            <a:normAutofit/>
          </a:bodyPr>
          <a:lstStyle/>
          <a:p>
            <a:r>
              <a:rPr lang="en-US" sz="5000"/>
              <a:t>How to mitigate scope creep?</a:t>
            </a:r>
            <a:endParaRPr lang="en-GB" sz="500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CF6064-A9CB-0F7C-571F-9823A88C4C59}"/>
              </a:ext>
            </a:extLst>
          </p:cNvPr>
          <p:cNvSpPr>
            <a:spLocks noGrp="1"/>
          </p:cNvSpPr>
          <p:nvPr>
            <p:ph idx="1"/>
          </p:nvPr>
        </p:nvSpPr>
        <p:spPr>
          <a:xfrm>
            <a:off x="630936" y="2660904"/>
            <a:ext cx="4818888" cy="3547872"/>
          </a:xfrm>
        </p:spPr>
        <p:txBody>
          <a:bodyPr anchor="t">
            <a:normAutofit/>
          </a:bodyPr>
          <a:lstStyle/>
          <a:p>
            <a:pPr marL="0" indent="0">
              <a:buNone/>
            </a:pPr>
            <a:r>
              <a:rPr lang="en-GB" sz="22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Before kicking off a project, it’s essential to solidify and agree upon the objectives, ensuring they are both clear and comprehensive.</a:t>
            </a:r>
            <a:br>
              <a:rPr lang="en-GB" sz="22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br>
            <a:r>
              <a:rPr lang="en-GB" sz="22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This foundational step minimizes any potential ambiguities and helps prevent unplanned alterations in the project’s scope.</a:t>
            </a:r>
            <a:br>
              <a:rPr lang="en-GB" sz="22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br>
            <a:endParaRPr lang="en-GB" sz="2200" dirty="0"/>
          </a:p>
        </p:txBody>
      </p:sp>
      <p:pic>
        <p:nvPicPr>
          <p:cNvPr id="4" name="Picture 3" descr="A person with a mustache holding his head to his ear&#10;&#10;Description automatically generated">
            <a:extLst>
              <a:ext uri="{FF2B5EF4-FFF2-40B4-BE49-F238E27FC236}">
                <a16:creationId xmlns:a16="http://schemas.microsoft.com/office/drawing/2014/main" id="{23B659BC-3E2B-9473-1300-7A3259C9B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893665"/>
            <a:ext cx="5458968" cy="3070669"/>
          </a:xfrm>
          <a:prstGeom prst="rect">
            <a:avLst/>
          </a:prstGeom>
        </p:spPr>
      </p:pic>
    </p:spTree>
    <p:extLst>
      <p:ext uri="{BB962C8B-B14F-4D97-AF65-F5344CB8AC3E}">
        <p14:creationId xmlns:p14="http://schemas.microsoft.com/office/powerpoint/2010/main" val="335659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2EC44-00E2-4295-3B07-7FB1BC0AAFB4}"/>
              </a:ext>
            </a:extLst>
          </p:cNvPr>
          <p:cNvSpPr>
            <a:spLocks noGrp="1"/>
          </p:cNvSpPr>
          <p:nvPr>
            <p:ph type="title"/>
          </p:nvPr>
        </p:nvSpPr>
        <p:spPr>
          <a:xfrm>
            <a:off x="411480" y="991443"/>
            <a:ext cx="4443154" cy="1087819"/>
          </a:xfrm>
        </p:spPr>
        <p:txBody>
          <a:bodyPr anchor="b">
            <a:normAutofit/>
          </a:bodyPr>
          <a:lstStyle/>
          <a:p>
            <a:r>
              <a:rPr lang="en-GB" sz="3400" b="1" i="0">
                <a:effectLst/>
                <a:highlight>
                  <a:srgbClr val="FFFFFF"/>
                </a:highlight>
                <a:latin typeface="Montserrat" panose="020F0502020204030204" pitchFamily="2" charset="0"/>
              </a:rPr>
              <a:t>Performance risks</a:t>
            </a:r>
            <a:endParaRPr lang="en-GB" sz="3400"/>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D3373A5-F01E-BD2D-5ED7-1B51939541A6}"/>
              </a:ext>
            </a:extLst>
          </p:cNvPr>
          <p:cNvSpPr>
            <a:spLocks noGrp="1"/>
          </p:cNvSpPr>
          <p:nvPr>
            <p:ph idx="1"/>
          </p:nvPr>
        </p:nvSpPr>
        <p:spPr>
          <a:xfrm>
            <a:off x="411480" y="2684095"/>
            <a:ext cx="4443154" cy="3492868"/>
          </a:xfrm>
        </p:spPr>
        <p:txBody>
          <a:bodyPr>
            <a:normAutofit/>
          </a:bodyPr>
          <a:lstStyle/>
          <a:p>
            <a:pPr marL="0" indent="0">
              <a:buNone/>
            </a:pPr>
            <a:r>
              <a:rPr lang="en-GB" sz="1800" b="0" i="0" dirty="0">
                <a:effectLst/>
                <a:highlight>
                  <a:srgbClr val="FFFFFF"/>
                </a:highlight>
                <a:latin typeface="Nunito Sans" pitchFamily="2" charset="0"/>
              </a:rPr>
              <a:t>Performance risk refers to a project’s potential not meeting its predefined success criteria or expectations. It simply means the project does not deliver the anticipated benefits or results despite meeting budgetary and time constraints.</a:t>
            </a:r>
            <a:endParaRPr lang="en-GB" sz="1800" dirty="0"/>
          </a:p>
        </p:txBody>
      </p:sp>
      <p:pic>
        <p:nvPicPr>
          <p:cNvPr id="4" name="Picture 2" descr="Not stonks | Stonks | Know Your Meme">
            <a:extLst>
              <a:ext uri="{FF2B5EF4-FFF2-40B4-BE49-F238E27FC236}">
                <a16:creationId xmlns:a16="http://schemas.microsoft.com/office/drawing/2014/main" id="{82CDC7C1-86CE-71F7-8AD3-76E74FCA04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1469196"/>
            <a:ext cx="6440424" cy="386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358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3EF70-F88F-2504-3ED7-CB50ECA8DC5C}"/>
              </a:ext>
            </a:extLst>
          </p:cNvPr>
          <p:cNvSpPr>
            <a:spLocks noGrp="1"/>
          </p:cNvSpPr>
          <p:nvPr>
            <p:ph type="title"/>
          </p:nvPr>
        </p:nvSpPr>
        <p:spPr>
          <a:xfrm>
            <a:off x="630936" y="640080"/>
            <a:ext cx="4818888" cy="1481328"/>
          </a:xfrm>
        </p:spPr>
        <p:txBody>
          <a:bodyPr anchor="b">
            <a:normAutofit/>
          </a:bodyPr>
          <a:lstStyle/>
          <a:p>
            <a:r>
              <a:rPr lang="en-GB" sz="3800" b="1" i="0">
                <a:effectLst/>
                <a:highlight>
                  <a:srgbClr val="FFFFFF"/>
                </a:highlight>
                <a:latin typeface="Montserrat" panose="00000500000000000000" pitchFamily="2" charset="0"/>
              </a:rPr>
              <a:t>How to mitigate performance risks</a:t>
            </a:r>
            <a:endParaRPr lang="en-GB" sz="3800"/>
          </a:p>
        </p:txBody>
      </p:sp>
      <p:sp>
        <p:nvSpPr>
          <p:cNvPr id="512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66D6B9-D623-1BCD-F763-61FA50043227}"/>
              </a:ext>
            </a:extLst>
          </p:cNvPr>
          <p:cNvSpPr>
            <a:spLocks noGrp="1"/>
          </p:cNvSpPr>
          <p:nvPr>
            <p:ph idx="1"/>
          </p:nvPr>
        </p:nvSpPr>
        <p:spPr>
          <a:xfrm>
            <a:off x="630936" y="2660904"/>
            <a:ext cx="4818888" cy="3547872"/>
          </a:xfrm>
        </p:spPr>
        <p:txBody>
          <a:bodyPr anchor="t">
            <a:normAutofit/>
          </a:bodyPr>
          <a:lstStyle/>
          <a:p>
            <a:pPr marL="0" indent="0">
              <a:buNone/>
            </a:pPr>
            <a:r>
              <a:rPr lang="en-GB" sz="2400" b="0" i="0" dirty="0">
                <a:effectLst/>
                <a:highlight>
                  <a:srgbClr val="FFFFFF"/>
                </a:highlight>
                <a:latin typeface="Nunito Sans" pitchFamily="2" charset="0"/>
              </a:rPr>
              <a:t>Spotting potential performance hazards from the start of a project is vital. This might mean assessing the current market landscape, going deep into users’ needs, and staying ahead of technological shifts. </a:t>
            </a:r>
            <a:endParaRPr lang="en-GB" sz="2400" dirty="0"/>
          </a:p>
        </p:txBody>
      </p:sp>
      <p:pic>
        <p:nvPicPr>
          <p:cNvPr id="5122" name="Picture 2" descr="What Are 'Stonks'? History of GameStop-Linked Meme Explained">
            <a:extLst>
              <a:ext uri="{FF2B5EF4-FFF2-40B4-BE49-F238E27FC236}">
                <a16:creationId xmlns:a16="http://schemas.microsoft.com/office/drawing/2014/main" id="{CE9EAE53-4EC4-C28D-D07E-2F6CB67FE9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388711"/>
            <a:ext cx="5458968" cy="4080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737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0C087-37D8-9A6F-2115-0E6FC515BFF3}"/>
              </a:ext>
            </a:extLst>
          </p:cNvPr>
          <p:cNvSpPr>
            <a:spLocks noGrp="1"/>
          </p:cNvSpPr>
          <p:nvPr>
            <p:ph type="title"/>
          </p:nvPr>
        </p:nvSpPr>
        <p:spPr>
          <a:xfrm>
            <a:off x="411480" y="991443"/>
            <a:ext cx="4443154" cy="1087819"/>
          </a:xfrm>
        </p:spPr>
        <p:txBody>
          <a:bodyPr anchor="b">
            <a:normAutofit/>
          </a:bodyPr>
          <a:lstStyle/>
          <a:p>
            <a:r>
              <a:rPr lang="en-GB" sz="3400" b="1" i="0">
                <a:effectLst/>
                <a:highlight>
                  <a:srgbClr val="FFFFFF"/>
                </a:highlight>
                <a:latin typeface="Montserrat" panose="00000500000000000000" pitchFamily="2" charset="0"/>
              </a:rPr>
              <a:t>External hazard risks</a:t>
            </a:r>
            <a:endParaRPr lang="en-GB" sz="3400"/>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C0AE25E-5891-5508-493F-B79F9CA357D7}"/>
              </a:ext>
            </a:extLst>
          </p:cNvPr>
          <p:cNvSpPr>
            <a:spLocks noGrp="1"/>
          </p:cNvSpPr>
          <p:nvPr>
            <p:ph idx="1"/>
          </p:nvPr>
        </p:nvSpPr>
        <p:spPr>
          <a:xfrm>
            <a:off x="411480" y="2684095"/>
            <a:ext cx="4443154" cy="3492868"/>
          </a:xfrm>
        </p:spPr>
        <p:txBody>
          <a:bodyPr>
            <a:normAutofit/>
          </a:bodyPr>
          <a:lstStyle/>
          <a:p>
            <a:r>
              <a:rPr lang="en-GB" sz="1800" b="0" i="0">
                <a:effectLst/>
                <a:highlight>
                  <a:srgbClr val="FFFFFF"/>
                </a:highlight>
                <a:latin typeface="Nunito Sans" pitchFamily="2" charset="0"/>
              </a:rPr>
              <a:t>External hazard risks refers to unpredictable events stemming from external factors beyond project management’s control. These risks can be natural, such as climatic events, or man-made, like vandalism, terrorism, or societal disruptions.</a:t>
            </a:r>
            <a:endParaRPr lang="en-GB" sz="1800"/>
          </a:p>
        </p:txBody>
      </p:sp>
      <p:pic>
        <p:nvPicPr>
          <p:cNvPr id="5" name="Picture 4" descr="A dog head in a cloud of dust&#10;&#10;Description automatically generated">
            <a:extLst>
              <a:ext uri="{FF2B5EF4-FFF2-40B4-BE49-F238E27FC236}">
                <a16:creationId xmlns:a16="http://schemas.microsoft.com/office/drawing/2014/main" id="{20D49EE9-EAA9-62F8-A451-D35F9EF11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816" y="986164"/>
            <a:ext cx="6440424" cy="4830318"/>
          </a:xfrm>
          <a:prstGeom prst="rect">
            <a:avLst/>
          </a:prstGeom>
        </p:spPr>
      </p:pic>
    </p:spTree>
    <p:extLst>
      <p:ext uri="{BB962C8B-B14F-4D97-AF65-F5344CB8AC3E}">
        <p14:creationId xmlns:p14="http://schemas.microsoft.com/office/powerpoint/2010/main" val="1940668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2FE80-0DD9-AB91-02CB-A00D46186EA3}"/>
              </a:ext>
            </a:extLst>
          </p:cNvPr>
          <p:cNvSpPr>
            <a:spLocks noGrp="1"/>
          </p:cNvSpPr>
          <p:nvPr>
            <p:ph type="title"/>
          </p:nvPr>
        </p:nvSpPr>
        <p:spPr>
          <a:xfrm>
            <a:off x="630935" y="640080"/>
            <a:ext cx="5032445" cy="1481328"/>
          </a:xfrm>
        </p:spPr>
        <p:txBody>
          <a:bodyPr anchor="b">
            <a:normAutofit/>
          </a:bodyPr>
          <a:lstStyle/>
          <a:p>
            <a:r>
              <a:rPr lang="en-GB" sz="3200" b="1" i="0" dirty="0">
                <a:solidFill>
                  <a:srgbClr val="1F1F1F"/>
                </a:solidFill>
                <a:effectLst/>
                <a:highlight>
                  <a:srgbClr val="FFFFFF"/>
                </a:highlight>
                <a:latin typeface="Montserrat" panose="00000500000000000000" pitchFamily="2" charset="0"/>
              </a:rPr>
              <a:t>How to mitigate external hazards risks</a:t>
            </a:r>
            <a:endParaRPr lang="en-GB" sz="3000" dirty="0"/>
          </a:p>
        </p:txBody>
      </p:sp>
      <p:sp>
        <p:nvSpPr>
          <p:cNvPr id="133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7742DD-C79B-7E5E-504B-16C14C4BE3EC}"/>
              </a:ext>
            </a:extLst>
          </p:cNvPr>
          <p:cNvSpPr>
            <a:spLocks noGrp="1"/>
          </p:cNvSpPr>
          <p:nvPr>
            <p:ph idx="1"/>
          </p:nvPr>
        </p:nvSpPr>
        <p:spPr>
          <a:xfrm>
            <a:off x="630936" y="2660904"/>
            <a:ext cx="4818888" cy="3547872"/>
          </a:xfrm>
        </p:spPr>
        <p:txBody>
          <a:bodyPr anchor="t">
            <a:normAutofit/>
          </a:bodyPr>
          <a:lstStyle/>
          <a:p>
            <a:pPr marL="0" indent="0">
              <a:buNone/>
            </a:pPr>
            <a:r>
              <a:rPr lang="en-US" sz="2400" b="0" i="0" kern="1200" dirty="0">
                <a:solidFill>
                  <a:schemeClr val="tx1"/>
                </a:solidFill>
                <a:effectLst/>
                <a:highlight>
                  <a:srgbClr val="FFFFFF"/>
                </a:highlight>
                <a:latin typeface="+mj-lt"/>
                <a:ea typeface="+mj-ea"/>
                <a:cs typeface="+mj-cs"/>
              </a:rPr>
              <a:t>While external hazards are unpredictable, proactive steps can lessen their impact. Use historical and political data to regularly assess risks based on the project’s locale and nature.</a:t>
            </a:r>
            <a:endParaRPr lang="en-GB" sz="2400" dirty="0"/>
          </a:p>
        </p:txBody>
      </p:sp>
      <p:pic>
        <p:nvPicPr>
          <p:cNvPr id="7" name="Picture 2" descr="Budgets and trailer homes don't exist I guess : r/AmericaBad">
            <a:extLst>
              <a:ext uri="{FF2B5EF4-FFF2-40B4-BE49-F238E27FC236}">
                <a16:creationId xmlns:a16="http://schemas.microsoft.com/office/drawing/2014/main" id="{9E5D326A-4281-0321-7307-BA80EDCB4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241" y="1125527"/>
            <a:ext cx="5497733" cy="401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399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586EC6-D6B9-2E3D-86FF-230EE194F906}"/>
              </a:ext>
            </a:extLst>
          </p:cNvPr>
          <p:cNvSpPr>
            <a:spLocks noGrp="1"/>
          </p:cNvSpPr>
          <p:nvPr>
            <p:ph type="title"/>
          </p:nvPr>
        </p:nvSpPr>
        <p:spPr>
          <a:xfrm>
            <a:off x="411480" y="991443"/>
            <a:ext cx="4443154" cy="1087819"/>
          </a:xfrm>
        </p:spPr>
        <p:txBody>
          <a:bodyPr anchor="b">
            <a:normAutofit/>
          </a:bodyPr>
          <a:lstStyle/>
          <a:p>
            <a:r>
              <a:rPr lang="en-GB" sz="3400" b="1" i="0">
                <a:effectLst/>
                <a:highlight>
                  <a:srgbClr val="FFFFFF"/>
                </a:highlight>
                <a:latin typeface="Montserrat" panose="00000500000000000000" pitchFamily="2" charset="0"/>
              </a:rPr>
              <a:t>Technology risks</a:t>
            </a:r>
            <a:endParaRPr lang="en-GB" sz="3400"/>
          </a:p>
        </p:txBody>
      </p:sp>
      <p:sp>
        <p:nvSpPr>
          <p:cNvPr id="2066" name="Rectangle 206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7" name="Rectangle 206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346CDBF-7442-42D4-D7D1-B104082353A7}"/>
              </a:ext>
            </a:extLst>
          </p:cNvPr>
          <p:cNvSpPr>
            <a:spLocks noGrp="1"/>
          </p:cNvSpPr>
          <p:nvPr>
            <p:ph idx="1"/>
          </p:nvPr>
        </p:nvSpPr>
        <p:spPr>
          <a:xfrm>
            <a:off x="411480" y="2684095"/>
            <a:ext cx="4443154" cy="3492868"/>
          </a:xfrm>
        </p:spPr>
        <p:txBody>
          <a:bodyPr>
            <a:normAutofit/>
          </a:bodyPr>
          <a:lstStyle/>
          <a:p>
            <a:pPr marL="0" indent="0">
              <a:buNone/>
            </a:pPr>
            <a:r>
              <a:rPr lang="en-GB" sz="1800" b="0" i="0">
                <a:effectLst/>
                <a:highlight>
                  <a:srgbClr val="FFFFFF"/>
                </a:highlight>
                <a:latin typeface="Nunito Sans" pitchFamily="2" charset="0"/>
              </a:rPr>
              <a:t>Technology risks cover the potential challenges and threats posed by the integration and dependency on technology within a project. These project risks range from technical failures, cyber-attacks, and system breaches to the fast-paced evolution of technology itself.</a:t>
            </a:r>
            <a:endParaRPr lang="en-GB" sz="1800"/>
          </a:p>
        </p:txBody>
      </p:sp>
      <p:pic>
        <p:nvPicPr>
          <p:cNvPr id="2054" name="Picture 6" descr="True Book Addict...Books, Cats, and More: #CatThursday - Technical  Difficulties #cats">
            <a:extLst>
              <a:ext uri="{FF2B5EF4-FFF2-40B4-BE49-F238E27FC236}">
                <a16:creationId xmlns:a16="http://schemas.microsoft.com/office/drawing/2014/main" id="{3BDDA38F-9B06-2A11-571F-88B9A7C62F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897608"/>
            <a:ext cx="6440424" cy="500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884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2FE80-0DD9-AB91-02CB-A00D46186EA3}"/>
              </a:ext>
            </a:extLst>
          </p:cNvPr>
          <p:cNvSpPr>
            <a:spLocks noGrp="1"/>
          </p:cNvSpPr>
          <p:nvPr>
            <p:ph type="title"/>
          </p:nvPr>
        </p:nvSpPr>
        <p:spPr>
          <a:xfrm>
            <a:off x="630936" y="640080"/>
            <a:ext cx="4818888" cy="1481328"/>
          </a:xfrm>
        </p:spPr>
        <p:txBody>
          <a:bodyPr anchor="b">
            <a:normAutofit/>
          </a:bodyPr>
          <a:lstStyle/>
          <a:p>
            <a:r>
              <a:rPr lang="en-GB" sz="3000" b="1">
                <a:highlight>
                  <a:srgbClr val="FFFFFF"/>
                </a:highlight>
                <a:latin typeface="Montserrat" panose="00000500000000000000" pitchFamily="2" charset="0"/>
              </a:rPr>
              <a:t>How to mitigate technology risks</a:t>
            </a:r>
            <a:br>
              <a:rPr lang="en-GB" sz="3000"/>
            </a:br>
            <a:endParaRPr lang="en-GB" sz="3000"/>
          </a:p>
        </p:txBody>
      </p:sp>
      <p:sp>
        <p:nvSpPr>
          <p:cNvPr id="133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7742DD-C79B-7E5E-504B-16C14C4BE3EC}"/>
              </a:ext>
            </a:extLst>
          </p:cNvPr>
          <p:cNvSpPr>
            <a:spLocks noGrp="1"/>
          </p:cNvSpPr>
          <p:nvPr>
            <p:ph idx="1"/>
          </p:nvPr>
        </p:nvSpPr>
        <p:spPr>
          <a:xfrm>
            <a:off x="630936" y="2660904"/>
            <a:ext cx="4818888" cy="3547872"/>
          </a:xfrm>
        </p:spPr>
        <p:txBody>
          <a:bodyPr anchor="t">
            <a:normAutofit/>
          </a:bodyPr>
          <a:lstStyle/>
          <a:p>
            <a:pPr marL="0" indent="0">
              <a:buNone/>
            </a:pPr>
            <a:r>
              <a:rPr lang="en-GB" sz="2200" b="0" i="0" dirty="0">
                <a:effectLst/>
                <a:highlight>
                  <a:srgbClr val="FFFFFF"/>
                </a:highlight>
                <a:latin typeface="Nunito Sans" pitchFamily="2" charset="0"/>
              </a:rPr>
              <a:t>Ensuring robust cybersecurity measures, including firewalls, encryption, and routine security audits, is vital to fend off cyber threats. It’s also important to have backup systems and data storage to counteract technical issues, preventing data loss or unplanned </a:t>
            </a:r>
            <a:r>
              <a:rPr lang="en-GB" sz="22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downtime</a:t>
            </a:r>
            <a:r>
              <a:rPr lang="en-GB" sz="2200" b="0" i="0" dirty="0">
                <a:effectLst/>
                <a:highlight>
                  <a:srgbClr val="FFFFFF"/>
                </a:highlight>
                <a:latin typeface="Nunito Sans" pitchFamily="2" charset="0"/>
              </a:rPr>
              <a:t>.</a:t>
            </a:r>
            <a:endParaRPr lang="en-GB" sz="2200" dirty="0"/>
          </a:p>
        </p:txBody>
      </p:sp>
      <p:pic>
        <p:nvPicPr>
          <p:cNvPr id="13314" name="Picture 2" descr="You Shall Not Pass!!! | Know Your Meme">
            <a:extLst>
              <a:ext uri="{FF2B5EF4-FFF2-40B4-BE49-F238E27FC236}">
                <a16:creationId xmlns:a16="http://schemas.microsoft.com/office/drawing/2014/main" id="{210C0461-2D20-E983-DC66-E36BF7609E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893665"/>
            <a:ext cx="5458968" cy="307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62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ED738-220F-EBE7-737E-4DB1B46AE10D}"/>
              </a:ext>
            </a:extLst>
          </p:cNvPr>
          <p:cNvSpPr>
            <a:spLocks noGrp="1"/>
          </p:cNvSpPr>
          <p:nvPr>
            <p:ph type="title"/>
          </p:nvPr>
        </p:nvSpPr>
        <p:spPr>
          <a:xfrm>
            <a:off x="411480" y="991443"/>
            <a:ext cx="4443154" cy="1087819"/>
          </a:xfrm>
        </p:spPr>
        <p:txBody>
          <a:bodyPr anchor="b">
            <a:normAutofit/>
          </a:bodyPr>
          <a:lstStyle/>
          <a:p>
            <a:r>
              <a:rPr lang="en-GB" sz="3400" b="1" i="0">
                <a:effectLst/>
                <a:highlight>
                  <a:srgbClr val="FFFFFF"/>
                </a:highlight>
                <a:latin typeface="Montserrat" panose="00000500000000000000" pitchFamily="2" charset="0"/>
              </a:rPr>
              <a:t>Communication risks</a:t>
            </a:r>
            <a:endParaRPr lang="en-GB" sz="3400"/>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54DAAB3-E31C-A343-925E-45313496BBCD}"/>
              </a:ext>
            </a:extLst>
          </p:cNvPr>
          <p:cNvSpPr>
            <a:spLocks noGrp="1"/>
          </p:cNvSpPr>
          <p:nvPr>
            <p:ph idx="1"/>
          </p:nvPr>
        </p:nvSpPr>
        <p:spPr>
          <a:xfrm>
            <a:off x="411480" y="2684095"/>
            <a:ext cx="4443154" cy="3492868"/>
          </a:xfrm>
        </p:spPr>
        <p:txBody>
          <a:bodyPr>
            <a:normAutofit/>
          </a:bodyPr>
          <a:lstStyle/>
          <a:p>
            <a:r>
              <a:rPr lang="en-GB" sz="1800" b="0" i="0" dirty="0">
                <a:effectLst/>
                <a:highlight>
                  <a:srgbClr val="FFFFFF"/>
                </a:highlight>
                <a:latin typeface="Nunito Sans" pitchFamily="2" charset="0"/>
              </a:rPr>
              <a:t>Lack of clarity in a project is a significant risk that arises from miscommunication, ambiguous project scopes, and unclear timelines. This uncertainty can lead to isolated tasks, exceeding budgetary constraints, missing deadlines, shifting project requirements, altering project directions, or ultimately resulting in unsatisfactory outcomes.</a:t>
            </a:r>
            <a:endParaRPr lang="en-GB" sz="1800" dirty="0"/>
          </a:p>
        </p:txBody>
      </p:sp>
      <p:pic>
        <p:nvPicPr>
          <p:cNvPr id="5" name="Picture 4" descr="A green alien with pointy ears&#10;&#10;Description automatically generated">
            <a:extLst>
              <a:ext uri="{FF2B5EF4-FFF2-40B4-BE49-F238E27FC236}">
                <a16:creationId xmlns:a16="http://schemas.microsoft.com/office/drawing/2014/main" id="{05A6B9C4-8B93-9E3B-A456-CFB26AD76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2145" y="978341"/>
            <a:ext cx="6440424" cy="4878621"/>
          </a:xfrm>
          <a:prstGeom prst="rect">
            <a:avLst/>
          </a:prstGeom>
        </p:spPr>
      </p:pic>
    </p:spTree>
    <p:extLst>
      <p:ext uri="{BB962C8B-B14F-4D97-AF65-F5344CB8AC3E}">
        <p14:creationId xmlns:p14="http://schemas.microsoft.com/office/powerpoint/2010/main" val="2884628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192805C-9DA8-90EE-2B46-3C3A6E279D70}"/>
              </a:ext>
            </a:extLst>
          </p:cNvPr>
          <p:cNvSpPr>
            <a:spLocks noGrp="1"/>
          </p:cNvSpPr>
          <p:nvPr>
            <p:ph type="title"/>
          </p:nvPr>
        </p:nvSpPr>
        <p:spPr>
          <a:xfrm>
            <a:off x="630936" y="640080"/>
            <a:ext cx="4818888" cy="1481328"/>
          </a:xfrm>
        </p:spPr>
        <p:txBody>
          <a:bodyPr anchor="b">
            <a:normAutofit/>
          </a:bodyPr>
          <a:lstStyle/>
          <a:p>
            <a:r>
              <a:rPr lang="en-US" sz="5000"/>
              <a:t>WHAT IS RISK MANAGEMENT?</a:t>
            </a:r>
            <a:endParaRPr lang="en-GB"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F08ACA-E551-F7DE-325E-54747689A70E}"/>
              </a:ext>
            </a:extLst>
          </p:cNvPr>
          <p:cNvSpPr>
            <a:spLocks noGrp="1"/>
          </p:cNvSpPr>
          <p:nvPr>
            <p:ph idx="1"/>
          </p:nvPr>
        </p:nvSpPr>
        <p:spPr>
          <a:xfrm>
            <a:off x="630936" y="2660904"/>
            <a:ext cx="4818888" cy="3547872"/>
          </a:xfrm>
        </p:spPr>
        <p:txBody>
          <a:bodyPr anchor="t">
            <a:normAutofit/>
          </a:bodyPr>
          <a:lstStyle/>
          <a:p>
            <a:pPr marL="0" indent="0">
              <a:buNone/>
            </a:pPr>
            <a:r>
              <a:rPr lang="en-GB" sz="2200"/>
              <a:t>Risk management is the process of identifying, assessing and controlling financial, legal, strategic and security risks to an organization’s capital and earnings</a:t>
            </a:r>
          </a:p>
        </p:txBody>
      </p:sp>
      <p:pic>
        <p:nvPicPr>
          <p:cNvPr id="5" name="Picture 4" descr="A dog licking a snake&#10;&#10;Description automatically generated">
            <a:extLst>
              <a:ext uri="{FF2B5EF4-FFF2-40B4-BE49-F238E27FC236}">
                <a16:creationId xmlns:a16="http://schemas.microsoft.com/office/drawing/2014/main" id="{5A9DF65E-AF49-1779-B588-EA82AA004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719987"/>
            <a:ext cx="5458968" cy="5418025"/>
          </a:xfrm>
          <a:prstGeom prst="rect">
            <a:avLst/>
          </a:prstGeom>
        </p:spPr>
      </p:pic>
    </p:spTree>
    <p:extLst>
      <p:ext uri="{BB962C8B-B14F-4D97-AF65-F5344CB8AC3E}">
        <p14:creationId xmlns:p14="http://schemas.microsoft.com/office/powerpoint/2010/main" val="1684162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2FE80-0DD9-AB91-02CB-A00D46186EA3}"/>
              </a:ext>
            </a:extLst>
          </p:cNvPr>
          <p:cNvSpPr>
            <a:spLocks noGrp="1"/>
          </p:cNvSpPr>
          <p:nvPr>
            <p:ph type="title"/>
          </p:nvPr>
        </p:nvSpPr>
        <p:spPr>
          <a:xfrm>
            <a:off x="630936" y="640080"/>
            <a:ext cx="4818888" cy="1481328"/>
          </a:xfrm>
        </p:spPr>
        <p:txBody>
          <a:bodyPr anchor="b">
            <a:normAutofit/>
          </a:bodyPr>
          <a:lstStyle/>
          <a:p>
            <a:r>
              <a:rPr lang="en-GB" sz="3000" b="1" dirty="0">
                <a:highlight>
                  <a:srgbClr val="FFFFFF"/>
                </a:highlight>
                <a:latin typeface="Montserrat" panose="00000500000000000000" pitchFamily="2" charset="0"/>
              </a:rPr>
              <a:t>How to mitigate communication risks</a:t>
            </a:r>
            <a:br>
              <a:rPr lang="en-GB" sz="3000" dirty="0"/>
            </a:br>
            <a:endParaRPr lang="en-GB" sz="3000" dirty="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7742DD-C79B-7E5E-504B-16C14C4BE3EC}"/>
              </a:ext>
            </a:extLst>
          </p:cNvPr>
          <p:cNvSpPr>
            <a:spLocks noGrp="1"/>
          </p:cNvSpPr>
          <p:nvPr>
            <p:ph idx="1"/>
          </p:nvPr>
        </p:nvSpPr>
        <p:spPr>
          <a:xfrm>
            <a:off x="630936" y="2660904"/>
            <a:ext cx="4818888" cy="3547872"/>
          </a:xfrm>
        </p:spPr>
        <p:txBody>
          <a:bodyPr anchor="t">
            <a:normAutofit/>
          </a:bodyPr>
          <a:lstStyle/>
          <a:p>
            <a:pPr marL="0" indent="0">
              <a:buNone/>
            </a:pPr>
            <a:r>
              <a:rPr lang="en-GB" sz="2400" b="0" i="0" dirty="0">
                <a:solidFill>
                  <a:srgbClr val="484D54"/>
                </a:solidFill>
                <a:effectLst/>
                <a:highlight>
                  <a:srgbClr val="FFFFFF"/>
                </a:highlight>
                <a:latin typeface="Nunito Sans" pitchFamily="2" charset="0"/>
              </a:rPr>
              <a:t>Begin with well-defined scopes, objectives, and deadlines to minimize vagueness and align everyone’s expectations. Utilize a central tool or platform to keep everyone on the same page, thus avoiding siloed work.</a:t>
            </a:r>
            <a:endParaRPr lang="en-GB" sz="2200" dirty="0"/>
          </a:p>
        </p:txBody>
      </p:sp>
      <p:pic>
        <p:nvPicPr>
          <p:cNvPr id="4" name="Picture 2" descr="20+ Communication Memes to Make Your Workday More Fun | Chanty">
            <a:extLst>
              <a:ext uri="{FF2B5EF4-FFF2-40B4-BE49-F238E27FC236}">
                <a16:creationId xmlns:a16="http://schemas.microsoft.com/office/drawing/2014/main" id="{2F8B5BE3-8A02-6C65-A6D8-8C0F39EA7B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607070"/>
            <a:ext cx="5458968" cy="364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79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6" y="640080"/>
            <a:ext cx="4818888" cy="1481328"/>
          </a:xfrm>
        </p:spPr>
        <p:txBody>
          <a:bodyPr anchor="b">
            <a:normAutofit/>
          </a:bodyPr>
          <a:lstStyle/>
          <a:p>
            <a:r>
              <a:rPr lang="en-US" sz="5400" b="1"/>
              <a:t>Cost risks</a:t>
            </a:r>
            <a:endParaRPr lang="en-GB" sz="5400" b="1"/>
          </a:p>
        </p:txBody>
      </p:sp>
      <p:sp>
        <p:nvSpPr>
          <p:cNvPr id="411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660904"/>
            <a:ext cx="4818888" cy="3547872"/>
          </a:xfrm>
        </p:spPr>
        <p:txBody>
          <a:bodyPr anchor="t">
            <a:normAutofit/>
          </a:bodyPr>
          <a:lstStyle/>
          <a:p>
            <a:r>
              <a:rPr lang="en-GB" sz="2200" b="0" i="0">
                <a:effectLst/>
                <a:highlight>
                  <a:srgbClr val="FFFFFF"/>
                </a:highlight>
                <a:latin typeface="Nunito Sans" pitchFamily="2" charset="0"/>
              </a:rPr>
              <a:t>Cost risk refers to the potential for a project to exceed its allocated budget. This can occur for various reasons, such as poor initial budgeting, scope changes mid-project, unforeseen complications, or inaccuracies in cost estimation.</a:t>
            </a:r>
            <a:endParaRPr lang="en-GB" sz="2200"/>
          </a:p>
        </p:txBody>
      </p:sp>
      <p:pic>
        <p:nvPicPr>
          <p:cNvPr id="4098" name="Picture 2" descr="No money. | Stock photos funny, Meme faces, Funny poses">
            <a:extLst>
              <a:ext uri="{FF2B5EF4-FFF2-40B4-BE49-F238E27FC236}">
                <a16:creationId xmlns:a16="http://schemas.microsoft.com/office/drawing/2014/main" id="{E333E958-4D03-4C6D-4182-9E7689EC73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723072"/>
            <a:ext cx="5458968" cy="341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152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2FE80-0DD9-AB91-02CB-A00D46186EA3}"/>
              </a:ext>
            </a:extLst>
          </p:cNvPr>
          <p:cNvSpPr>
            <a:spLocks noGrp="1"/>
          </p:cNvSpPr>
          <p:nvPr>
            <p:ph type="title"/>
          </p:nvPr>
        </p:nvSpPr>
        <p:spPr>
          <a:xfrm>
            <a:off x="630936" y="640080"/>
            <a:ext cx="4818888" cy="1481328"/>
          </a:xfrm>
        </p:spPr>
        <p:txBody>
          <a:bodyPr anchor="b">
            <a:normAutofit/>
          </a:bodyPr>
          <a:lstStyle/>
          <a:p>
            <a:r>
              <a:rPr lang="en-GB" sz="3000" b="1" dirty="0">
                <a:highlight>
                  <a:srgbClr val="FFFFFF"/>
                </a:highlight>
                <a:latin typeface="Montserrat" panose="00000500000000000000" pitchFamily="2" charset="0"/>
              </a:rPr>
              <a:t>How to mitigate      cost risks</a:t>
            </a:r>
            <a:br>
              <a:rPr lang="en-GB" sz="3000" dirty="0"/>
            </a:br>
            <a:endParaRPr lang="en-GB" sz="3000" dirty="0"/>
          </a:p>
        </p:txBody>
      </p:sp>
      <p:sp>
        <p:nvSpPr>
          <p:cNvPr id="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7742DD-C79B-7E5E-504B-16C14C4BE3EC}"/>
              </a:ext>
            </a:extLst>
          </p:cNvPr>
          <p:cNvSpPr>
            <a:spLocks noGrp="1"/>
          </p:cNvSpPr>
          <p:nvPr>
            <p:ph idx="1"/>
          </p:nvPr>
        </p:nvSpPr>
        <p:spPr>
          <a:xfrm>
            <a:off x="630936" y="2660904"/>
            <a:ext cx="4818888" cy="3547872"/>
          </a:xfrm>
        </p:spPr>
        <p:txBody>
          <a:bodyPr anchor="t">
            <a:normAutofit/>
          </a:bodyPr>
          <a:lstStyle/>
          <a:p>
            <a:pPr marL="0" indent="0">
              <a:buNone/>
            </a:pPr>
            <a:r>
              <a:rPr lang="en-GB" sz="2400" b="0" i="0" dirty="0">
                <a:solidFill>
                  <a:srgbClr val="484D54"/>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Regularly comparing the budget to actual costs is critical, allowing early identification of discrepancies and prompt corrective measures. Project plan templates can align stakeholders on deliverables, scope, and timelines, ensuring collective financial goal alignment. </a:t>
            </a:r>
            <a:endParaRPr lang="en-GB" sz="2200" dirty="0"/>
          </a:p>
        </p:txBody>
      </p:sp>
      <p:pic>
        <p:nvPicPr>
          <p:cNvPr id="5" name="Picture 2">
            <a:extLst>
              <a:ext uri="{FF2B5EF4-FFF2-40B4-BE49-F238E27FC236}">
                <a16:creationId xmlns:a16="http://schemas.microsoft.com/office/drawing/2014/main" id="{C48EC902-7438-A495-912C-012A4D9328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634364"/>
            <a:ext cx="5458968" cy="358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039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6914CD-4569-DBC0-7291-3AF38A52759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latin typeface="+mj-lt"/>
                <a:ea typeface="+mj-ea"/>
                <a:cs typeface="+mj-cs"/>
              </a:rPr>
              <a:t>Types of Risk Management</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937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6" y="640080"/>
            <a:ext cx="4818888" cy="1481328"/>
          </a:xfrm>
        </p:spPr>
        <p:txBody>
          <a:bodyPr anchor="b">
            <a:normAutofit/>
          </a:bodyPr>
          <a:lstStyle/>
          <a:p>
            <a:r>
              <a:rPr lang="en-US" sz="5000" b="1" dirty="0"/>
              <a:t>Risk Acceptance</a:t>
            </a:r>
            <a:endParaRPr lang="en-GB" sz="5000" b="1" dirty="0"/>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660904"/>
            <a:ext cx="4818888" cy="3547872"/>
          </a:xfrm>
        </p:spPr>
        <p:txBody>
          <a:bodyPr anchor="t">
            <a:normAutofit/>
          </a:bodyPr>
          <a:lstStyle/>
          <a:p>
            <a:pPr marL="0" marR="0"/>
            <a:r>
              <a:rPr lang="en-GB" sz="2200">
                <a:effectLst/>
                <a:highlight>
                  <a:srgbClr val="FFFFFF"/>
                </a:highlight>
                <a:latin typeface="Arial" panose="020B0604020202020204" pitchFamily="34" charset="0"/>
                <a:ea typeface="Times New Roman" panose="02020603050405020304" pitchFamily="18" charset="0"/>
              </a:rPr>
              <a:t>Acceptance is when an organization decides to accept the risks associated with a particular situation. With this kind of risk management, the company has recognized that it is not worth the cost and effort to mitigate the events that may occur due to the risk.</a:t>
            </a:r>
            <a:endParaRPr lang="en-GB" sz="2200">
              <a:effectLst/>
              <a:highlight>
                <a:srgbClr val="FFFFFF"/>
              </a:highlight>
              <a:latin typeface="Times New Roman" panose="02020603050405020304" pitchFamily="18" charset="0"/>
              <a:ea typeface="Times New Roman" panose="02020603050405020304" pitchFamily="18" charset="0"/>
            </a:endParaRPr>
          </a:p>
        </p:txBody>
      </p:sp>
      <p:pic>
        <p:nvPicPr>
          <p:cNvPr id="5" name="Picture 4" descr="A cartoon of a dog in a hat and a coffee cup&#10;&#10;Description automatically generated">
            <a:extLst>
              <a:ext uri="{FF2B5EF4-FFF2-40B4-BE49-F238E27FC236}">
                <a16:creationId xmlns:a16="http://schemas.microsoft.com/office/drawing/2014/main" id="{A288D415-07F4-D51A-36E7-5AC04E8E3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2050611"/>
            <a:ext cx="5458968" cy="2756778"/>
          </a:xfrm>
          <a:prstGeom prst="rect">
            <a:avLst/>
          </a:prstGeom>
        </p:spPr>
      </p:pic>
    </p:spTree>
    <p:extLst>
      <p:ext uri="{BB962C8B-B14F-4D97-AF65-F5344CB8AC3E}">
        <p14:creationId xmlns:p14="http://schemas.microsoft.com/office/powerpoint/2010/main" val="4290181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5" y="640080"/>
            <a:ext cx="5111103" cy="1481328"/>
          </a:xfrm>
        </p:spPr>
        <p:txBody>
          <a:bodyPr anchor="b">
            <a:normAutofit/>
          </a:bodyPr>
          <a:lstStyle/>
          <a:p>
            <a:r>
              <a:rPr lang="en-US" sz="5000" b="1" dirty="0"/>
              <a:t>Risk Transference</a:t>
            </a:r>
            <a:endParaRPr lang="en-GB" sz="5000" b="1" dirty="0"/>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660904"/>
            <a:ext cx="4818888" cy="3547872"/>
          </a:xfrm>
        </p:spPr>
        <p:txBody>
          <a:bodyPr anchor="t">
            <a:normAutofit/>
          </a:bodyPr>
          <a:lstStyle/>
          <a:p>
            <a:pPr marL="0" marR="0" indent="0">
              <a:buNone/>
            </a:pPr>
            <a:r>
              <a:rPr lang="en-GB" sz="1800" dirty="0">
                <a:highlight>
                  <a:srgbClr val="FFFFFF"/>
                </a:highlight>
                <a:latin typeface="Arial" panose="020B0604020202020204" pitchFamily="34" charset="0"/>
                <a:ea typeface="Times New Roman" panose="02020603050405020304" pitchFamily="18" charset="0"/>
              </a:rPr>
              <a:t>Transferring risk</a:t>
            </a:r>
            <a:r>
              <a:rPr lang="en-GB" sz="1800" dirty="0">
                <a:effectLst/>
                <a:highlight>
                  <a:srgbClr val="FFFFFF"/>
                </a:highlight>
                <a:latin typeface="Arial" panose="020B0604020202020204" pitchFamily="34" charset="0"/>
                <a:ea typeface="Times New Roman" panose="02020603050405020304" pitchFamily="18" charset="0"/>
              </a:rPr>
              <a:t> is when an organization shifts the risks to another party, such as through insurance. For example, When a person or an organization gets insurance, the financial risk connected with an unfortunate event is transferred to the insurance company instead.</a:t>
            </a:r>
            <a:endParaRPr lang="en-GB" sz="1800" dirty="0">
              <a:effectLst/>
              <a:highlight>
                <a:srgbClr val="FFFFFF"/>
              </a:highlight>
              <a:latin typeface="Times New Roman" panose="02020603050405020304" pitchFamily="18" charset="0"/>
              <a:ea typeface="Times New Roman" panose="02020603050405020304" pitchFamily="18" charset="0"/>
            </a:endParaRPr>
          </a:p>
        </p:txBody>
      </p:sp>
      <p:pic>
        <p:nvPicPr>
          <p:cNvPr id="6" name="Picture 5" descr="A person flying over a fence&#10;&#10;Description automatically generated">
            <a:extLst>
              <a:ext uri="{FF2B5EF4-FFF2-40B4-BE49-F238E27FC236}">
                <a16:creationId xmlns:a16="http://schemas.microsoft.com/office/drawing/2014/main" id="{2BA69EE5-F869-8DA3-1B76-5CD42605F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522375"/>
            <a:ext cx="5458968" cy="3813249"/>
          </a:xfrm>
          <a:prstGeom prst="rect">
            <a:avLst/>
          </a:prstGeom>
        </p:spPr>
      </p:pic>
    </p:spTree>
    <p:extLst>
      <p:ext uri="{BB962C8B-B14F-4D97-AF65-F5344CB8AC3E}">
        <p14:creationId xmlns:p14="http://schemas.microsoft.com/office/powerpoint/2010/main" val="3257342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5" y="640080"/>
            <a:ext cx="5111103" cy="1481328"/>
          </a:xfrm>
        </p:spPr>
        <p:txBody>
          <a:bodyPr anchor="b">
            <a:normAutofit/>
          </a:bodyPr>
          <a:lstStyle/>
          <a:p>
            <a:r>
              <a:rPr lang="en-US" sz="5000" b="1" dirty="0"/>
              <a:t>Risk Avoidance</a:t>
            </a:r>
            <a:endParaRPr lang="en-GB" sz="5000" b="1" dirty="0"/>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660904"/>
            <a:ext cx="4818888" cy="3547872"/>
          </a:xfrm>
        </p:spPr>
        <p:txBody>
          <a:bodyPr anchor="t">
            <a:normAutofit/>
          </a:bodyPr>
          <a:lstStyle/>
          <a:p>
            <a:pPr marL="0" marR="0" indent="0">
              <a:buNone/>
            </a:pPr>
            <a:r>
              <a:rPr lang="en-GB" sz="18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Avoidance of risk is when an organization takes steps to prevent or avoid a particular risk from happening such as an injury, disease, or death. The company mitigates such risks by not involving in risky activities or situations.</a:t>
            </a:r>
            <a:endParaRPr lang="en-GB" sz="1800" dirty="0">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Matrix Bullet Dodge | Know Your Meme">
            <a:extLst>
              <a:ext uri="{FF2B5EF4-FFF2-40B4-BE49-F238E27FC236}">
                <a16:creationId xmlns:a16="http://schemas.microsoft.com/office/drawing/2014/main" id="{2E02F5B0-4CC0-D421-1B9A-334210250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412" y="1497116"/>
            <a:ext cx="571500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435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6" y="640080"/>
            <a:ext cx="4818888" cy="1481328"/>
          </a:xfrm>
        </p:spPr>
        <p:txBody>
          <a:bodyPr anchor="b">
            <a:normAutofit/>
          </a:bodyPr>
          <a:lstStyle/>
          <a:p>
            <a:r>
              <a:rPr lang="en-US" sz="4600" b="1" dirty="0"/>
              <a:t>Risk reduction and loss prevention</a:t>
            </a:r>
            <a:endParaRPr lang="en-GB" sz="4600" b="1" dirty="0"/>
          </a:p>
        </p:txBody>
      </p:sp>
      <p:sp>
        <p:nvSpPr>
          <p:cNvPr id="1024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660904"/>
            <a:ext cx="4818888" cy="3547872"/>
          </a:xfrm>
        </p:spPr>
        <p:txBody>
          <a:bodyPr anchor="t">
            <a:normAutofit/>
          </a:bodyPr>
          <a:lstStyle/>
          <a:p>
            <a:pPr marL="0" marR="0" indent="0">
              <a:buNone/>
            </a:pPr>
            <a:r>
              <a:rPr lang="en-GB" sz="2200" dirty="0">
                <a:effectLst/>
                <a:highlight>
                  <a:srgbClr val="FFFFFF"/>
                </a:highlight>
                <a:latin typeface="Arial" panose="020B0604020202020204" pitchFamily="34" charset="0"/>
                <a:ea typeface="Times New Roman" panose="02020603050405020304" pitchFamily="18" charset="0"/>
              </a:rPr>
              <a:t>Loss prevention and reduction are when an organization takes steps or methods to reduce the impact of a particular risk that occurs. It combines risk acceptance as it acknowledges the risk involved while also focusing on how to reduce and contain the loss from spreading.</a:t>
            </a:r>
            <a:endParaRPr lang="en-GB" sz="2200" dirty="0">
              <a:effectLst/>
              <a:highlight>
                <a:srgbClr val="FFFFFF"/>
              </a:highlight>
              <a:latin typeface="Times New Roman" panose="02020603050405020304" pitchFamily="18" charset="0"/>
              <a:ea typeface="Times New Roman" panose="02020603050405020304" pitchFamily="18" charset="0"/>
            </a:endParaRPr>
          </a:p>
        </p:txBody>
      </p:sp>
      <p:pic>
        <p:nvPicPr>
          <p:cNvPr id="10242" name="Picture 2" descr="Need an electrician for your swimming pool installation? – Maxx Electrical">
            <a:extLst>
              <a:ext uri="{FF2B5EF4-FFF2-40B4-BE49-F238E27FC236}">
                <a16:creationId xmlns:a16="http://schemas.microsoft.com/office/drawing/2014/main" id="{98C3279B-3C43-FB8C-00E7-6DBE4250BB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9784" y="640080"/>
            <a:ext cx="4657496"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293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6" y="639520"/>
            <a:ext cx="3429000" cy="1719072"/>
          </a:xfrm>
        </p:spPr>
        <p:txBody>
          <a:bodyPr anchor="b">
            <a:normAutofit/>
          </a:bodyPr>
          <a:lstStyle/>
          <a:p>
            <a:r>
              <a:rPr lang="en-US" sz="5400" b="1" dirty="0"/>
              <a:t>Risk Sharing</a:t>
            </a:r>
            <a:endParaRPr lang="en-GB" sz="5400" b="1" dirty="0"/>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807208"/>
            <a:ext cx="3429000" cy="3410712"/>
          </a:xfrm>
        </p:spPr>
        <p:txBody>
          <a:bodyPr anchor="t">
            <a:normAutofit/>
          </a:bodyPr>
          <a:lstStyle/>
          <a:p>
            <a:pPr marL="0" marR="0" indent="0">
              <a:buNone/>
            </a:pPr>
            <a:r>
              <a:rPr lang="en-GB" sz="2000">
                <a:effectLst/>
                <a:highlight>
                  <a:srgbClr val="FFFFFF"/>
                </a:highlight>
                <a:latin typeface="Arial" panose="020B0604020202020204" pitchFamily="34" charset="0"/>
                <a:ea typeface="Times New Roman" panose="02020603050405020304" pitchFamily="18" charset="0"/>
              </a:rPr>
              <a:t>Risk sharing is when an organization distributes the risk to the whole team. This method removes the burden of problematic events to one department and shares it with others so that those who can help and provide support for that problem can help and control those risks.</a:t>
            </a:r>
            <a:endParaRPr lang="en-GB" sz="2000">
              <a:effectLst/>
              <a:highlight>
                <a:srgbClr val="FFFFFF"/>
              </a:highlight>
              <a:latin typeface="Times New Roman" panose="02020603050405020304" pitchFamily="18" charset="0"/>
              <a:ea typeface="Times New Roman" panose="02020603050405020304" pitchFamily="18" charset="0"/>
            </a:endParaRPr>
          </a:p>
        </p:txBody>
      </p:sp>
      <p:pic>
        <p:nvPicPr>
          <p:cNvPr id="1026" name="Picture 2" descr="Part of the ship, part of the crew. Made using HD material! - ES Part of  the ship: Part of the crew. - iFunny Brazil">
            <a:extLst>
              <a:ext uri="{FF2B5EF4-FFF2-40B4-BE49-F238E27FC236}">
                <a16:creationId xmlns:a16="http://schemas.microsoft.com/office/drawing/2014/main" id="{CA5BE690-49A3-DEE6-D84E-534AD725F8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953330"/>
            <a:ext cx="6903720" cy="2951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065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6914CD-4569-DBC0-7291-3AF38A52759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RISK MANAGEMENT LIFECYCLE</a:t>
            </a:r>
            <a:endParaRPr lang="en-US" sz="7200" kern="1200" dirty="0">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73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metal box on a wall with stairs&#10;&#10;Description automatically generated">
            <a:extLst>
              <a:ext uri="{FF2B5EF4-FFF2-40B4-BE49-F238E27FC236}">
                <a16:creationId xmlns:a16="http://schemas.microsoft.com/office/drawing/2014/main" id="{BCEA1398-2518-CAC2-F6B9-101BC3365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276" y="253276"/>
            <a:ext cx="6351447" cy="6351447"/>
          </a:xfrm>
          <a:prstGeom prst="rect">
            <a:avLst/>
          </a:prstGeom>
        </p:spPr>
      </p:pic>
    </p:spTree>
    <p:extLst>
      <p:ext uri="{BB962C8B-B14F-4D97-AF65-F5344CB8AC3E}">
        <p14:creationId xmlns:p14="http://schemas.microsoft.com/office/powerpoint/2010/main" val="1455558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The 7 stages of grief - Burnett Regional Funeral Services">
            <a:extLst>
              <a:ext uri="{FF2B5EF4-FFF2-40B4-BE49-F238E27FC236}">
                <a16:creationId xmlns:a16="http://schemas.microsoft.com/office/drawing/2014/main" id="{9A514B76-ACD4-9B91-F29E-D2ACC88E27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4" name="Picture 6" descr="The five stages of grief - Pallium India | Pallium India">
            <a:extLst>
              <a:ext uri="{FF2B5EF4-FFF2-40B4-BE49-F238E27FC236}">
                <a16:creationId xmlns:a16="http://schemas.microsoft.com/office/drawing/2014/main" id="{D27A5577-FABD-CC47-93E8-D7FF7DA31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21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sk management lifecycle diagram showing five steps">
            <a:extLst>
              <a:ext uri="{FF2B5EF4-FFF2-40B4-BE49-F238E27FC236}">
                <a16:creationId xmlns:a16="http://schemas.microsoft.com/office/drawing/2014/main" id="{58AFEE71-252F-9CFD-DDE0-B1FEAA062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1613" y="0"/>
            <a:ext cx="6708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106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EBBCE-8B8E-E726-98BE-028416C3CD8D}"/>
              </a:ext>
            </a:extLst>
          </p:cNvPr>
          <p:cNvSpPr>
            <a:spLocks noGrp="1"/>
          </p:cNvSpPr>
          <p:nvPr>
            <p:ph type="title"/>
          </p:nvPr>
        </p:nvSpPr>
        <p:spPr>
          <a:xfrm>
            <a:off x="630936" y="640080"/>
            <a:ext cx="4818888" cy="1481328"/>
          </a:xfrm>
        </p:spPr>
        <p:txBody>
          <a:bodyPr anchor="b">
            <a:normAutofit/>
          </a:bodyPr>
          <a:lstStyle/>
          <a:p>
            <a:r>
              <a:rPr lang="en-GB" sz="5000" b="1" i="0">
                <a:effectLst/>
                <a:highlight>
                  <a:srgbClr val="FEFEFE"/>
                </a:highlight>
                <a:latin typeface="Lato" panose="020F0502020204030203" pitchFamily="34" charset="0"/>
              </a:rPr>
              <a:t>Risk identification</a:t>
            </a:r>
          </a:p>
        </p:txBody>
      </p:sp>
      <p:sp>
        <p:nvSpPr>
          <p:cNvPr id="308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C45FA2-C581-53BB-DE6B-037AD3F3755B}"/>
              </a:ext>
            </a:extLst>
          </p:cNvPr>
          <p:cNvSpPr>
            <a:spLocks noGrp="1"/>
          </p:cNvSpPr>
          <p:nvPr>
            <p:ph idx="1"/>
          </p:nvPr>
        </p:nvSpPr>
        <p:spPr>
          <a:xfrm>
            <a:off x="630936" y="2660904"/>
            <a:ext cx="4818888" cy="3547872"/>
          </a:xfrm>
        </p:spPr>
        <p:txBody>
          <a:bodyPr anchor="t">
            <a:normAutofit/>
          </a:bodyPr>
          <a:lstStyle/>
          <a:p>
            <a:pPr marL="0" indent="0">
              <a:buNone/>
            </a:pPr>
            <a:r>
              <a:rPr lang="en-GB" sz="1500" b="0" i="0" dirty="0">
                <a:effectLst/>
                <a:highlight>
                  <a:srgbClr val="FEFEFE"/>
                </a:highlight>
                <a:latin typeface="Lato" panose="020F0502020204030203" pitchFamily="34" charset="0"/>
              </a:rPr>
              <a:t>First, you need to take stock of the threats your company faces. The specific risks will depend on your company and business processes, but there are several common classifications:</a:t>
            </a:r>
          </a:p>
          <a:p>
            <a:pPr>
              <a:buFont typeface="Arial" panose="020B0604020202020204" pitchFamily="34" charset="0"/>
              <a:buChar char="•"/>
            </a:pPr>
            <a:r>
              <a:rPr lang="en-GB" sz="1500" b="1" i="0" dirty="0">
                <a:effectLst/>
                <a:highlight>
                  <a:srgbClr val="FEFEFE"/>
                </a:highlight>
                <a:latin typeface="inherit"/>
              </a:rPr>
              <a:t>Operational</a:t>
            </a:r>
            <a:r>
              <a:rPr lang="en-GB" sz="1500" b="0" i="0" dirty="0">
                <a:effectLst/>
                <a:highlight>
                  <a:srgbClr val="FEFEFE"/>
                </a:highlight>
                <a:latin typeface="inherit"/>
              </a:rPr>
              <a:t> risks specific to your industry, like the presence of heavy machinery or toxic chemicals</a:t>
            </a:r>
          </a:p>
          <a:p>
            <a:pPr>
              <a:buFont typeface="Arial" panose="020B0604020202020204" pitchFamily="34" charset="0"/>
              <a:buChar char="•"/>
            </a:pPr>
            <a:r>
              <a:rPr lang="en-GB" sz="1500" b="1" i="0" dirty="0">
                <a:effectLst/>
                <a:highlight>
                  <a:srgbClr val="FEFEFE"/>
                </a:highlight>
                <a:latin typeface="inherit"/>
              </a:rPr>
              <a:t>Weather-related</a:t>
            </a:r>
            <a:r>
              <a:rPr lang="en-GB" sz="1500" b="0" i="0" dirty="0">
                <a:effectLst/>
                <a:highlight>
                  <a:srgbClr val="FEFEFE"/>
                </a:highlight>
                <a:latin typeface="inherit"/>
              </a:rPr>
              <a:t> risks like hurricanes, winter storms, or flooding</a:t>
            </a:r>
          </a:p>
          <a:p>
            <a:pPr>
              <a:buFont typeface="Arial" panose="020B0604020202020204" pitchFamily="34" charset="0"/>
              <a:buChar char="•"/>
            </a:pPr>
            <a:r>
              <a:rPr lang="en-GB" sz="1500" b="1" i="0" dirty="0">
                <a:effectLst/>
                <a:highlight>
                  <a:srgbClr val="FEFEFE"/>
                </a:highlight>
                <a:latin typeface="inherit"/>
              </a:rPr>
              <a:t>Legal or compliance</a:t>
            </a:r>
            <a:r>
              <a:rPr lang="en-GB" sz="1500" b="0" i="0" dirty="0">
                <a:effectLst/>
                <a:highlight>
                  <a:srgbClr val="FEFEFE"/>
                </a:highlight>
                <a:latin typeface="inherit"/>
              </a:rPr>
              <a:t> risks (if you’re in a highly regulated industry)</a:t>
            </a:r>
          </a:p>
          <a:p>
            <a:pPr>
              <a:buFont typeface="Arial" panose="020B0604020202020204" pitchFamily="34" charset="0"/>
              <a:buChar char="•"/>
            </a:pPr>
            <a:r>
              <a:rPr lang="en-GB" sz="1500" b="1" i="0" dirty="0">
                <a:effectLst/>
                <a:highlight>
                  <a:srgbClr val="FEFEFE"/>
                </a:highlight>
                <a:latin typeface="inherit"/>
              </a:rPr>
              <a:t>Financial</a:t>
            </a:r>
            <a:r>
              <a:rPr lang="en-GB" sz="1500" b="0" i="0" dirty="0">
                <a:effectLst/>
                <a:highlight>
                  <a:srgbClr val="FEFEFE"/>
                </a:highlight>
                <a:latin typeface="inherit"/>
              </a:rPr>
              <a:t> risks, such as poor cash flow management</a:t>
            </a:r>
          </a:p>
          <a:p>
            <a:endParaRPr lang="en-GB" sz="1500" dirty="0"/>
          </a:p>
        </p:txBody>
      </p:sp>
      <p:pic>
        <p:nvPicPr>
          <p:cNvPr id="3074" name="Picture 2" descr="The best Risk memes :) Memedroid">
            <a:extLst>
              <a:ext uri="{FF2B5EF4-FFF2-40B4-BE49-F238E27FC236}">
                <a16:creationId xmlns:a16="http://schemas.microsoft.com/office/drawing/2014/main" id="{F61DBB58-FB69-524E-53D3-71D1B432DC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822343"/>
            <a:ext cx="5458968" cy="521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44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83661-2816-A81E-BA1A-C337CEAD04A1}"/>
              </a:ext>
            </a:extLst>
          </p:cNvPr>
          <p:cNvSpPr>
            <a:spLocks noGrp="1"/>
          </p:cNvSpPr>
          <p:nvPr>
            <p:ph type="title"/>
          </p:nvPr>
        </p:nvSpPr>
        <p:spPr>
          <a:xfrm>
            <a:off x="630936" y="640080"/>
            <a:ext cx="4818888" cy="1481328"/>
          </a:xfrm>
        </p:spPr>
        <p:txBody>
          <a:bodyPr anchor="b">
            <a:normAutofit/>
          </a:bodyPr>
          <a:lstStyle/>
          <a:p>
            <a:r>
              <a:rPr lang="en-GB" sz="5400" b="1" i="0">
                <a:effectLst/>
                <a:highlight>
                  <a:srgbClr val="FEFEFE"/>
                </a:highlight>
                <a:latin typeface="Lato" panose="020F0502020204030203" pitchFamily="34" charset="0"/>
              </a:rPr>
              <a:t>Risk analysis</a:t>
            </a:r>
            <a:endParaRPr lang="en-GB" sz="540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CDAFBD-E485-A75B-DF3A-7361B65BC106}"/>
              </a:ext>
            </a:extLst>
          </p:cNvPr>
          <p:cNvSpPr>
            <a:spLocks noGrp="1"/>
          </p:cNvSpPr>
          <p:nvPr>
            <p:ph idx="1"/>
          </p:nvPr>
        </p:nvSpPr>
        <p:spPr>
          <a:xfrm>
            <a:off x="630936" y="2660904"/>
            <a:ext cx="4818888" cy="3547872"/>
          </a:xfrm>
        </p:spPr>
        <p:txBody>
          <a:bodyPr anchor="t">
            <a:normAutofit/>
          </a:bodyPr>
          <a:lstStyle/>
          <a:p>
            <a:r>
              <a:rPr lang="en-GB" sz="2200" b="0" i="0">
                <a:effectLst/>
                <a:highlight>
                  <a:srgbClr val="FEFEFE"/>
                </a:highlight>
                <a:latin typeface="Lato" panose="020F0502020204030203" pitchFamily="34" charset="0"/>
              </a:rPr>
              <a:t>Next, you’ll analyze your identified risks. There are two key factors to consider for each threat:</a:t>
            </a:r>
          </a:p>
          <a:p>
            <a:pPr>
              <a:buFont typeface="Arial" panose="020B0604020202020204" pitchFamily="34" charset="0"/>
              <a:buChar char="•"/>
            </a:pPr>
            <a:r>
              <a:rPr lang="en-GB" sz="2200" b="0" i="0">
                <a:effectLst/>
                <a:highlight>
                  <a:srgbClr val="FEFEFE"/>
                </a:highlight>
                <a:latin typeface="inherit"/>
              </a:rPr>
              <a:t>How likely is the threat to happen?</a:t>
            </a:r>
          </a:p>
          <a:p>
            <a:pPr>
              <a:buFont typeface="Arial" panose="020B0604020202020204" pitchFamily="34" charset="0"/>
              <a:buChar char="•"/>
            </a:pPr>
            <a:r>
              <a:rPr lang="en-GB" sz="2200" b="0" i="0">
                <a:effectLst/>
                <a:highlight>
                  <a:srgbClr val="FEFEFE"/>
                </a:highlight>
                <a:latin typeface="inherit"/>
              </a:rPr>
              <a:t>What’s the negative impact if the threat occurs?</a:t>
            </a:r>
          </a:p>
          <a:p>
            <a:r>
              <a:rPr lang="en-GB" sz="2200" b="0" i="0">
                <a:effectLst/>
                <a:highlight>
                  <a:srgbClr val="FEFEFE"/>
                </a:highlight>
                <a:latin typeface="Lato" panose="020F0502020204030203" pitchFamily="34" charset="0"/>
              </a:rPr>
              <a:t>Risks scoring highly in both categories should be addressed first, followed by less likely and/or lower-impact risks.</a:t>
            </a:r>
          </a:p>
          <a:p>
            <a:endParaRPr lang="en-GB" sz="2200"/>
          </a:p>
        </p:txBody>
      </p:sp>
      <p:pic>
        <p:nvPicPr>
          <p:cNvPr id="4" name="Picture 3" descr="A cat sitting on a ledge with a bird on it&#10;&#10;Description automatically generated">
            <a:extLst>
              <a:ext uri="{FF2B5EF4-FFF2-40B4-BE49-F238E27FC236}">
                <a16:creationId xmlns:a16="http://schemas.microsoft.com/office/drawing/2014/main" id="{DF706073-8A12-361D-72D4-EBBD2CF2A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238589"/>
            <a:ext cx="5458968" cy="4380821"/>
          </a:xfrm>
          <a:prstGeom prst="rect">
            <a:avLst/>
          </a:prstGeom>
        </p:spPr>
      </p:pic>
    </p:spTree>
    <p:extLst>
      <p:ext uri="{BB962C8B-B14F-4D97-AF65-F5344CB8AC3E}">
        <p14:creationId xmlns:p14="http://schemas.microsoft.com/office/powerpoint/2010/main" val="2557822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0004F-77BB-3377-BFE3-8A0960332ADA}"/>
              </a:ext>
            </a:extLst>
          </p:cNvPr>
          <p:cNvSpPr>
            <a:spLocks noGrp="1"/>
          </p:cNvSpPr>
          <p:nvPr>
            <p:ph type="title"/>
          </p:nvPr>
        </p:nvSpPr>
        <p:spPr>
          <a:xfrm>
            <a:off x="630936" y="640080"/>
            <a:ext cx="4818888" cy="1481328"/>
          </a:xfrm>
        </p:spPr>
        <p:txBody>
          <a:bodyPr anchor="b">
            <a:normAutofit/>
          </a:bodyPr>
          <a:lstStyle/>
          <a:p>
            <a:r>
              <a:rPr lang="en-GB" sz="5000" b="1" i="0" dirty="0">
                <a:effectLst/>
                <a:highlight>
                  <a:srgbClr val="FEFEFE"/>
                </a:highlight>
                <a:latin typeface="Lato" panose="020F0502020204030203" pitchFamily="34" charset="0"/>
              </a:rPr>
              <a:t>Risk mitigation planning</a:t>
            </a:r>
            <a:endParaRPr lang="en-GB" sz="5000" dirty="0"/>
          </a:p>
        </p:txBody>
      </p:sp>
      <p:sp>
        <p:nvSpPr>
          <p:cNvPr id="513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03BD60-178D-589F-9730-EA75525CD0AC}"/>
              </a:ext>
            </a:extLst>
          </p:cNvPr>
          <p:cNvSpPr>
            <a:spLocks noGrp="1"/>
          </p:cNvSpPr>
          <p:nvPr>
            <p:ph idx="1"/>
          </p:nvPr>
        </p:nvSpPr>
        <p:spPr>
          <a:xfrm>
            <a:off x="630936" y="2660904"/>
            <a:ext cx="4818888" cy="3547872"/>
          </a:xfrm>
        </p:spPr>
        <p:txBody>
          <a:bodyPr anchor="t">
            <a:normAutofit/>
          </a:bodyPr>
          <a:lstStyle/>
          <a:p>
            <a:r>
              <a:rPr lang="en-GB" sz="2200" b="0" i="0">
                <a:effectLst/>
                <a:highlight>
                  <a:srgbClr val="FEFEFE"/>
                </a:highlight>
                <a:latin typeface="Lato" panose="020F0502020204030203" pitchFamily="34" charset="0"/>
              </a:rPr>
              <a:t>Once you understand the risks you face, you need to decide how to deal with them. Along with likelihood and impact, you need to understand your risk tolerance. If facing a hazard carries a significant reward, you’re more likely to tolerate the risk. But if there’s no reward, there’s no value in taking on the risk.</a:t>
            </a:r>
            <a:endParaRPr lang="en-GB" sz="2200"/>
          </a:p>
        </p:txBody>
      </p:sp>
      <p:pic>
        <p:nvPicPr>
          <p:cNvPr id="4" name="Picture 2" descr="Pepe Silvia | Know Your Meme">
            <a:extLst>
              <a:ext uri="{FF2B5EF4-FFF2-40B4-BE49-F238E27FC236}">
                <a16:creationId xmlns:a16="http://schemas.microsoft.com/office/drawing/2014/main" id="{79C5F3A2-CCF4-719E-3DEF-3D0DFD0A1F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893665"/>
            <a:ext cx="5458968" cy="307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552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29D0A-9544-287B-95F1-5D47AFDD4F7A}"/>
              </a:ext>
            </a:extLst>
          </p:cNvPr>
          <p:cNvSpPr>
            <a:spLocks noGrp="1"/>
          </p:cNvSpPr>
          <p:nvPr>
            <p:ph type="title"/>
          </p:nvPr>
        </p:nvSpPr>
        <p:spPr>
          <a:xfrm>
            <a:off x="630936" y="640080"/>
            <a:ext cx="4818888" cy="1481328"/>
          </a:xfrm>
        </p:spPr>
        <p:txBody>
          <a:bodyPr anchor="b">
            <a:normAutofit/>
          </a:bodyPr>
          <a:lstStyle/>
          <a:p>
            <a:r>
              <a:rPr lang="en-GB" sz="4600" b="1" i="0" dirty="0">
                <a:effectLst/>
                <a:highlight>
                  <a:srgbClr val="FEFEFE"/>
                </a:highlight>
                <a:latin typeface="Lato" panose="020F0502020204030203" pitchFamily="34" charset="0"/>
              </a:rPr>
              <a:t>Risk management implementation</a:t>
            </a:r>
            <a:endParaRPr lang="en-GB" sz="4600" dirty="0"/>
          </a:p>
        </p:txBody>
      </p:sp>
      <p:sp>
        <p:nvSpPr>
          <p:cNvPr id="410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AEF021-D941-33BE-EA43-6E905F901572}"/>
              </a:ext>
            </a:extLst>
          </p:cNvPr>
          <p:cNvSpPr>
            <a:spLocks noGrp="1"/>
          </p:cNvSpPr>
          <p:nvPr>
            <p:ph idx="1"/>
          </p:nvPr>
        </p:nvSpPr>
        <p:spPr>
          <a:xfrm>
            <a:off x="630936" y="2660904"/>
            <a:ext cx="4818888" cy="3547872"/>
          </a:xfrm>
        </p:spPr>
        <p:txBody>
          <a:bodyPr anchor="t">
            <a:noAutofit/>
          </a:bodyPr>
          <a:lstStyle/>
          <a:p>
            <a:pPr marL="0" indent="0">
              <a:buNone/>
            </a:pPr>
            <a:r>
              <a:rPr lang="en-GB" sz="1400" b="0" i="0" dirty="0">
                <a:effectLst/>
                <a:highlight>
                  <a:srgbClr val="FEFEFE"/>
                </a:highlight>
                <a:latin typeface="Calibri" panose="020F0502020204030204" pitchFamily="34" charset="0"/>
                <a:ea typeface="Calibri" panose="020F0502020204030204" pitchFamily="34" charset="0"/>
                <a:cs typeface="Calibri" panose="020F0502020204030204" pitchFamily="34" charset="0"/>
              </a:rPr>
              <a:t>After developing risk management plans, it’s time to implement them. Depending on the threat, there are a variety of </a:t>
            </a:r>
            <a:r>
              <a:rPr lang="en-GB" sz="1400" dirty="0">
                <a:highlight>
                  <a:srgbClr val="FEFEFE"/>
                </a:highlight>
                <a:latin typeface="Calibri" panose="020F0502020204030204" pitchFamily="34" charset="0"/>
                <a:ea typeface="Calibri" panose="020F0502020204030204" pitchFamily="34" charset="0"/>
                <a:cs typeface="Calibri" panose="020F0502020204030204" pitchFamily="34" charset="0"/>
              </a:rPr>
              <a:t>risk mitigation strategies</a:t>
            </a:r>
            <a:r>
              <a:rPr lang="en-GB" sz="1400" b="0" i="0" dirty="0">
                <a:effectLst/>
                <a:highlight>
                  <a:srgbClr val="FEFEFE"/>
                </a:highlight>
                <a:latin typeface="Calibri" panose="020F0502020204030204" pitchFamily="34" charset="0"/>
                <a:ea typeface="Calibri" panose="020F0502020204030204" pitchFamily="34" charset="0"/>
                <a:cs typeface="Calibri" panose="020F0502020204030204" pitchFamily="34" charset="0"/>
              </a:rPr>
              <a:t> to consider:</a:t>
            </a:r>
          </a:p>
          <a:p>
            <a:r>
              <a:rPr lang="en-GB" sz="1400" b="0" i="0" dirty="0">
                <a:effectLst/>
                <a:highlight>
                  <a:srgbClr val="FEFEFE"/>
                </a:highlight>
                <a:latin typeface="Calibri" panose="020F0502020204030204" pitchFamily="34" charset="0"/>
                <a:ea typeface="Calibri" panose="020F0502020204030204" pitchFamily="34" charset="0"/>
                <a:cs typeface="Calibri" panose="020F0502020204030204" pitchFamily="34" charset="0"/>
              </a:rPr>
              <a:t>Exercise risks by practicing for them in scenarios like </a:t>
            </a:r>
            <a:r>
              <a:rPr lang="en-GB" sz="1400" dirty="0">
                <a:highlight>
                  <a:srgbClr val="FEFEFE"/>
                </a:highlight>
                <a:latin typeface="Calibri" panose="020F0502020204030204" pitchFamily="34" charset="0"/>
                <a:ea typeface="Calibri" panose="020F0502020204030204" pitchFamily="34" charset="0"/>
                <a:cs typeface="Calibri" panose="020F0502020204030204" pitchFamily="34" charset="0"/>
              </a:rPr>
              <a:t>fire drills</a:t>
            </a:r>
            <a:endParaRPr lang="en-GB" sz="1400" b="0" i="0" dirty="0">
              <a:effectLst/>
              <a:highlight>
                <a:srgbClr val="FEFEFE"/>
              </a:highlight>
              <a:latin typeface="Calibri" panose="020F0502020204030204" pitchFamily="34" charset="0"/>
              <a:ea typeface="Calibri" panose="020F0502020204030204" pitchFamily="34" charset="0"/>
              <a:cs typeface="Calibri" panose="020F0502020204030204" pitchFamily="34" charset="0"/>
            </a:endParaRPr>
          </a:p>
          <a:p>
            <a:r>
              <a:rPr lang="en-GB" sz="1400" b="0" i="0" dirty="0">
                <a:effectLst/>
                <a:highlight>
                  <a:srgbClr val="FEFEFE"/>
                </a:highlight>
                <a:latin typeface="Calibri" panose="020F0502020204030204" pitchFamily="34" charset="0"/>
                <a:ea typeface="Calibri" panose="020F0502020204030204" pitchFamily="34" charset="0"/>
                <a:cs typeface="Calibri" panose="020F0502020204030204" pitchFamily="34" charset="0"/>
              </a:rPr>
              <a:t>Challenge risks by allowing them to progress until the danger becomes unmanageable</a:t>
            </a:r>
          </a:p>
          <a:p>
            <a:r>
              <a:rPr lang="en-GB" sz="1400" b="0" i="0" dirty="0">
                <a:effectLst/>
                <a:highlight>
                  <a:srgbClr val="FEFEFE"/>
                </a:highlight>
                <a:latin typeface="Calibri" panose="020F0502020204030204" pitchFamily="34" charset="0"/>
                <a:ea typeface="Calibri" panose="020F0502020204030204" pitchFamily="34" charset="0"/>
                <a:cs typeface="Calibri" panose="020F0502020204030204" pitchFamily="34" charset="0"/>
              </a:rPr>
              <a:t>Isolate risks by minimizing potential impact, as is common with firewalls and network architecture in the cybersecurity world</a:t>
            </a:r>
          </a:p>
          <a:p>
            <a:r>
              <a:rPr lang="en-GB" sz="1400" b="0" i="0" dirty="0">
                <a:effectLst/>
                <a:highlight>
                  <a:srgbClr val="FEFEFE"/>
                </a:highlight>
                <a:latin typeface="Calibri" panose="020F0502020204030204" pitchFamily="34" charset="0"/>
                <a:ea typeface="Calibri" panose="020F0502020204030204" pitchFamily="34" charset="0"/>
                <a:cs typeface="Calibri" panose="020F0502020204030204" pitchFamily="34" charset="0"/>
              </a:rPr>
              <a:t>Buffer a risk by using more resources to prevent it, for example, by adding slack time to a schedule or having extra personnel on hand</a:t>
            </a:r>
          </a:p>
          <a:p>
            <a:r>
              <a:rPr lang="en-GB" sz="1400" b="0" i="0" dirty="0">
                <a:effectLst/>
                <a:highlight>
                  <a:srgbClr val="FEFEFE"/>
                </a:highlight>
                <a:latin typeface="Calibri" panose="020F0502020204030204" pitchFamily="34" charset="0"/>
                <a:ea typeface="Calibri" panose="020F0502020204030204" pitchFamily="34" charset="0"/>
                <a:cs typeface="Calibri" panose="020F0502020204030204" pitchFamily="34" charset="0"/>
              </a:rPr>
              <a:t>Make a contingency plan for when your initial risk mitigation strategy falls short of its goal</a:t>
            </a:r>
          </a:p>
          <a:p>
            <a:pPr marL="0" indent="0">
              <a:buNone/>
            </a:pPr>
            <a:endParaRPr lang="en-GB" sz="1400" dirty="0">
              <a:latin typeface="Calibri" panose="020F0502020204030204" pitchFamily="34" charset="0"/>
              <a:ea typeface="Calibri" panose="020F0502020204030204" pitchFamily="34" charset="0"/>
              <a:cs typeface="Calibri" panose="020F0502020204030204" pitchFamily="34" charset="0"/>
            </a:endParaRPr>
          </a:p>
        </p:txBody>
      </p:sp>
      <p:pic>
        <p:nvPicPr>
          <p:cNvPr id="4098" name="Picture 2" descr="Patrick Building Meme Generator - Imgflip">
            <a:extLst>
              <a:ext uri="{FF2B5EF4-FFF2-40B4-BE49-F238E27FC236}">
                <a16:creationId xmlns:a16="http://schemas.microsoft.com/office/drawing/2014/main" id="{0CD33680-DA25-B3AF-D45E-D088F83320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313650"/>
            <a:ext cx="5458968" cy="42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918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57083-A68C-1C0A-343C-F450A47281A6}"/>
              </a:ext>
            </a:extLst>
          </p:cNvPr>
          <p:cNvSpPr>
            <a:spLocks noGrp="1"/>
          </p:cNvSpPr>
          <p:nvPr>
            <p:ph type="title"/>
          </p:nvPr>
        </p:nvSpPr>
        <p:spPr>
          <a:xfrm>
            <a:off x="630936" y="640080"/>
            <a:ext cx="4818888" cy="1481328"/>
          </a:xfrm>
        </p:spPr>
        <p:txBody>
          <a:bodyPr anchor="b">
            <a:normAutofit/>
          </a:bodyPr>
          <a:lstStyle/>
          <a:p>
            <a:r>
              <a:rPr lang="en-GB" sz="3800" b="1" i="0" dirty="0">
                <a:effectLst/>
                <a:highlight>
                  <a:srgbClr val="FEFEFE"/>
                </a:highlight>
                <a:latin typeface="Lato" panose="020F0502020204030203" pitchFamily="34" charset="0"/>
              </a:rPr>
              <a:t>Risk management review and tracking</a:t>
            </a:r>
            <a:endParaRPr lang="en-GB" sz="3800" dirty="0"/>
          </a:p>
        </p:txBody>
      </p:sp>
      <p:sp>
        <p:nvSpPr>
          <p:cNvPr id="616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D97F96-B09B-81AA-86A3-33DDE27DC781}"/>
              </a:ext>
            </a:extLst>
          </p:cNvPr>
          <p:cNvSpPr>
            <a:spLocks noGrp="1"/>
          </p:cNvSpPr>
          <p:nvPr>
            <p:ph idx="1"/>
          </p:nvPr>
        </p:nvSpPr>
        <p:spPr>
          <a:xfrm>
            <a:off x="630936" y="2660904"/>
            <a:ext cx="4818888" cy="3547872"/>
          </a:xfrm>
        </p:spPr>
        <p:txBody>
          <a:bodyPr anchor="t">
            <a:normAutofit/>
          </a:bodyPr>
          <a:lstStyle/>
          <a:p>
            <a:pPr marL="0" indent="0">
              <a:buNone/>
            </a:pPr>
            <a:r>
              <a:rPr lang="en-GB" sz="2200" b="0" i="0" dirty="0">
                <a:effectLst/>
                <a:highlight>
                  <a:srgbClr val="FEFEFE"/>
                </a:highlight>
                <a:latin typeface="Lato" panose="020F0502020204030203" pitchFamily="34" charset="0"/>
              </a:rPr>
              <a:t>Once your process is in motion, you need to monitor the risk to see how the situation unfolds and respond accordingly. Sometimes, this can be quick—and it will be over in a matter of days . Other times, it can be an ongoing process, like monitoring the risk of theft in a retail environment</a:t>
            </a:r>
            <a:endParaRPr lang="en-GB" sz="2200" dirty="0"/>
          </a:p>
        </p:txBody>
      </p:sp>
      <p:pic>
        <p:nvPicPr>
          <p:cNvPr id="5122" name="Picture 2" descr="Scientist Patrick | Know Your Meme">
            <a:extLst>
              <a:ext uri="{FF2B5EF4-FFF2-40B4-BE49-F238E27FC236}">
                <a16:creationId xmlns:a16="http://schemas.microsoft.com/office/drawing/2014/main" id="{6DB0F04C-D50B-DF01-0E2E-64AEE55DDA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893665"/>
            <a:ext cx="5458968" cy="307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840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6914CD-4569-DBC0-7291-3AF38A52759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latin typeface="+mj-lt"/>
                <a:ea typeface="+mj-ea"/>
                <a:cs typeface="+mj-cs"/>
              </a:rPr>
              <a:t>RISK ASSESSMENT TOOLS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924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1D3C85-812B-A85B-8FAC-ABBC5B0A8F41}"/>
              </a:ext>
            </a:extLst>
          </p:cNvPr>
          <p:cNvSpPr>
            <a:spLocks noGrp="1"/>
          </p:cNvSpPr>
          <p:nvPr>
            <p:ph type="title"/>
          </p:nvPr>
        </p:nvSpPr>
        <p:spPr>
          <a:xfrm>
            <a:off x="630936" y="640080"/>
            <a:ext cx="4818888" cy="1481328"/>
          </a:xfrm>
        </p:spPr>
        <p:txBody>
          <a:bodyPr anchor="b">
            <a:normAutofit/>
          </a:bodyPr>
          <a:lstStyle/>
          <a:p>
            <a:r>
              <a:rPr lang="en-GB" sz="5400" b="1" i="0">
                <a:effectLst/>
                <a:latin typeface="inherit"/>
              </a:rPr>
              <a:t>Risk Matrix</a:t>
            </a:r>
            <a:endParaRPr lang="en-GB" sz="5400"/>
          </a:p>
        </p:txBody>
      </p:sp>
      <p:sp>
        <p:nvSpPr>
          <p:cNvPr id="103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83BD10-D690-8097-65C4-5ECFF49FE1F6}"/>
              </a:ext>
            </a:extLst>
          </p:cNvPr>
          <p:cNvSpPr>
            <a:spLocks noGrp="1"/>
          </p:cNvSpPr>
          <p:nvPr>
            <p:ph idx="1"/>
          </p:nvPr>
        </p:nvSpPr>
        <p:spPr>
          <a:xfrm>
            <a:off x="630936" y="2660904"/>
            <a:ext cx="4818888" cy="3547872"/>
          </a:xfrm>
        </p:spPr>
        <p:txBody>
          <a:bodyPr anchor="t">
            <a:normAutofit/>
          </a:bodyPr>
          <a:lstStyle/>
          <a:p>
            <a:r>
              <a:rPr lang="en-GB" sz="2200" b="0" i="0" dirty="0">
                <a:effectLst/>
                <a:latin typeface="Telegraf"/>
              </a:rPr>
              <a:t>Risk is defined as probability multiplied by potential impact. A </a:t>
            </a:r>
            <a:r>
              <a:rPr lang="en-GB" sz="2200" dirty="0">
                <a:latin typeface="Telegraf"/>
              </a:rPr>
              <a:t>risk matrix</a:t>
            </a:r>
            <a:r>
              <a:rPr lang="en-GB" sz="2200" b="0" i="0" dirty="0">
                <a:effectLst/>
                <a:latin typeface="Telegraf"/>
              </a:rPr>
              <a:t> breaks these out into separate scales and assigns numeric values to each level of probability and impact. This allows you to chart the values on a matrix and calculate the risk for each combination of values.</a:t>
            </a:r>
            <a:endParaRPr lang="en-GB" sz="2200" dirty="0"/>
          </a:p>
        </p:txBody>
      </p:sp>
      <p:pic>
        <p:nvPicPr>
          <p:cNvPr id="1028" name="Picture 4" descr="1 A standard risk matrix | Download Scientific Diagram">
            <a:extLst>
              <a:ext uri="{FF2B5EF4-FFF2-40B4-BE49-F238E27FC236}">
                <a16:creationId xmlns:a16="http://schemas.microsoft.com/office/drawing/2014/main" id="{9AD4B131-4052-C375-6BB0-0CC91082BF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903554"/>
            <a:ext cx="5458968" cy="505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431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A6747-68C3-9A85-E6A4-A726865F5FF8}"/>
              </a:ext>
            </a:extLst>
          </p:cNvPr>
          <p:cNvSpPr>
            <a:spLocks noGrp="1"/>
          </p:cNvSpPr>
          <p:nvPr>
            <p:ph type="title"/>
          </p:nvPr>
        </p:nvSpPr>
        <p:spPr>
          <a:xfrm>
            <a:off x="630936" y="640080"/>
            <a:ext cx="4818888" cy="1481328"/>
          </a:xfrm>
        </p:spPr>
        <p:txBody>
          <a:bodyPr anchor="b">
            <a:normAutofit/>
          </a:bodyPr>
          <a:lstStyle/>
          <a:p>
            <a:r>
              <a:rPr lang="en-GB" sz="5400" b="1" i="0">
                <a:effectLst/>
                <a:latin typeface="inherit"/>
              </a:rPr>
              <a:t>Decision Tree</a:t>
            </a:r>
            <a:endParaRPr lang="en-GB" sz="540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00F28A-E1AE-4428-863C-99649BC3E239}"/>
              </a:ext>
            </a:extLst>
          </p:cNvPr>
          <p:cNvSpPr>
            <a:spLocks noGrp="1"/>
          </p:cNvSpPr>
          <p:nvPr>
            <p:ph idx="1"/>
          </p:nvPr>
        </p:nvSpPr>
        <p:spPr>
          <a:xfrm>
            <a:off x="630936" y="2660904"/>
            <a:ext cx="4818888" cy="3547872"/>
          </a:xfrm>
        </p:spPr>
        <p:txBody>
          <a:bodyPr anchor="t">
            <a:normAutofit/>
          </a:bodyPr>
          <a:lstStyle/>
          <a:p>
            <a:pPr marL="0" indent="0" fontAlgn="base">
              <a:buNone/>
            </a:pPr>
            <a:r>
              <a:rPr lang="en-GB" sz="2200" b="0" i="0" dirty="0">
                <a:effectLst/>
                <a:latin typeface="Telegraf"/>
              </a:rPr>
              <a:t>A decision tree is a less frequently used risk assessment tool, but it can still come in handy. It’s particularly useful for understanding how to apply policies or choosing between different modes of action.</a:t>
            </a:r>
          </a:p>
          <a:p>
            <a:pPr marL="0" indent="0" fontAlgn="base">
              <a:buNone/>
            </a:pPr>
            <a:r>
              <a:rPr lang="en-GB" sz="2200" b="1" i="0" dirty="0">
                <a:effectLst/>
                <a:latin typeface="inherit"/>
              </a:rPr>
              <a:t>How a Decision Tree Works</a:t>
            </a:r>
            <a:r>
              <a:rPr lang="en-GB" sz="2200" b="0" i="0" dirty="0">
                <a:effectLst/>
                <a:latin typeface="inherit"/>
              </a:rPr>
              <a:t>: </a:t>
            </a:r>
            <a:r>
              <a:rPr lang="en-GB" sz="2200" b="0" i="0" dirty="0">
                <a:effectLst/>
                <a:latin typeface="Telegraf"/>
              </a:rPr>
              <a:t>A decision tree presents a series of questions or choices that branch out into a variety of outcomes.</a:t>
            </a:r>
          </a:p>
          <a:p>
            <a:endParaRPr lang="en-GB" sz="2200" dirty="0"/>
          </a:p>
        </p:txBody>
      </p:sp>
      <p:pic>
        <p:nvPicPr>
          <p:cNvPr id="4" name="Picture 2" descr="funny-science-news-experiments-memes-problem-solving-engineer-styled1 |  Vano Engineering">
            <a:extLst>
              <a:ext uri="{FF2B5EF4-FFF2-40B4-BE49-F238E27FC236}">
                <a16:creationId xmlns:a16="http://schemas.microsoft.com/office/drawing/2014/main" id="{82D7BAC5-44EA-47A8-3AF1-B35FBF033C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532009"/>
            <a:ext cx="5458968" cy="3793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95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oung child looking at the camera&#10;&#10;Description automatically generated">
            <a:extLst>
              <a:ext uri="{FF2B5EF4-FFF2-40B4-BE49-F238E27FC236}">
                <a16:creationId xmlns:a16="http://schemas.microsoft.com/office/drawing/2014/main" id="{8940B962-61CF-B459-54C3-4EA860F7B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26072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5BFAC-80F5-D36E-6975-FBD1405E9181}"/>
              </a:ext>
            </a:extLst>
          </p:cNvPr>
          <p:cNvSpPr>
            <a:spLocks noGrp="1"/>
          </p:cNvSpPr>
          <p:nvPr>
            <p:ph type="title"/>
          </p:nvPr>
        </p:nvSpPr>
        <p:spPr>
          <a:xfrm>
            <a:off x="630936" y="640080"/>
            <a:ext cx="4818888" cy="1481328"/>
          </a:xfrm>
        </p:spPr>
        <p:txBody>
          <a:bodyPr anchor="b">
            <a:normAutofit/>
          </a:bodyPr>
          <a:lstStyle/>
          <a:p>
            <a:r>
              <a:rPr lang="en-GB" sz="4600" b="1" i="0">
                <a:effectLst/>
                <a:latin typeface="inherit"/>
              </a:rPr>
              <a:t>Failure Modes and Effects Analysis</a:t>
            </a:r>
            <a:endParaRPr lang="en-GB" sz="4600"/>
          </a:p>
        </p:txBody>
      </p:sp>
      <p:sp>
        <p:nvSpPr>
          <p:cNvPr id="2057"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5E8E20-078A-7555-431F-06006DA5A37A}"/>
              </a:ext>
            </a:extLst>
          </p:cNvPr>
          <p:cNvSpPr>
            <a:spLocks noGrp="1"/>
          </p:cNvSpPr>
          <p:nvPr>
            <p:ph idx="1"/>
          </p:nvPr>
        </p:nvSpPr>
        <p:spPr>
          <a:xfrm>
            <a:off x="630936" y="2660903"/>
            <a:ext cx="4818888" cy="3973269"/>
          </a:xfrm>
        </p:spPr>
        <p:txBody>
          <a:bodyPr anchor="t">
            <a:normAutofit/>
          </a:bodyPr>
          <a:lstStyle/>
          <a:p>
            <a:pPr marL="0" indent="0" fontAlgn="base">
              <a:buNone/>
            </a:pPr>
            <a:r>
              <a:rPr lang="en-GB" sz="1700" b="0" i="0" dirty="0">
                <a:effectLst/>
              </a:rPr>
              <a:t>How FMEA Works: an FMEA chart places the process step or design in question on individual rows, with vertical columns allowing you to map out:</a:t>
            </a:r>
          </a:p>
          <a:p>
            <a:pPr fontAlgn="base">
              <a:buFont typeface="Arial" panose="020B0604020202020204" pitchFamily="34" charset="0"/>
              <a:buChar char="•"/>
            </a:pPr>
            <a:r>
              <a:rPr lang="en-GB" sz="1700" b="0" i="0" dirty="0">
                <a:effectLst/>
              </a:rPr>
              <a:t>Each potential failure and its cause</a:t>
            </a:r>
          </a:p>
          <a:p>
            <a:pPr fontAlgn="base">
              <a:buFont typeface="Arial" panose="020B0604020202020204" pitchFamily="34" charset="0"/>
              <a:buChar char="•"/>
            </a:pPr>
            <a:r>
              <a:rPr lang="en-GB" sz="1700" b="0" i="0" dirty="0">
                <a:effectLst/>
              </a:rPr>
              <a:t>The effect on higher levels in the process, assembly or system</a:t>
            </a:r>
          </a:p>
          <a:p>
            <a:pPr fontAlgn="base">
              <a:buFont typeface="Arial" panose="020B0604020202020204" pitchFamily="34" charset="0"/>
              <a:buChar char="•"/>
            </a:pPr>
            <a:r>
              <a:rPr lang="en-GB" sz="1700" b="0" i="0" dirty="0">
                <a:effectLst/>
              </a:rPr>
              <a:t>Existing controls and detection methods</a:t>
            </a:r>
          </a:p>
          <a:p>
            <a:pPr fontAlgn="base">
              <a:buFont typeface="Arial" panose="020B0604020202020204" pitchFamily="34" charset="0"/>
              <a:buChar char="•"/>
            </a:pPr>
            <a:r>
              <a:rPr lang="en-GB" sz="1700" b="0" i="0" dirty="0">
                <a:effectLst/>
              </a:rPr>
              <a:t>Any required actions and associated details</a:t>
            </a:r>
          </a:p>
          <a:p>
            <a:endParaRPr lang="en-GB" sz="1700" dirty="0"/>
          </a:p>
        </p:txBody>
      </p:sp>
      <p:pic>
        <p:nvPicPr>
          <p:cNvPr id="2050" name="Picture 2" descr="What is FMEA? Failure Mode &amp; Effects Analysis | ASQ">
            <a:extLst>
              <a:ext uri="{FF2B5EF4-FFF2-40B4-BE49-F238E27FC236}">
                <a16:creationId xmlns:a16="http://schemas.microsoft.com/office/drawing/2014/main" id="{2658E40B-DC61-AB61-8FFA-84432C4F5C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64157" y="2257296"/>
            <a:ext cx="6374701" cy="326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953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D4B5E5-111D-3E82-9CF6-A3AFDB66D4D1}"/>
              </a:ext>
            </a:extLst>
          </p:cNvPr>
          <p:cNvSpPr>
            <a:spLocks noGrp="1"/>
          </p:cNvSpPr>
          <p:nvPr>
            <p:ph type="title"/>
          </p:nvPr>
        </p:nvSpPr>
        <p:spPr>
          <a:xfrm>
            <a:off x="630936" y="639520"/>
            <a:ext cx="3429000" cy="1719072"/>
          </a:xfrm>
        </p:spPr>
        <p:txBody>
          <a:bodyPr anchor="b">
            <a:normAutofit/>
          </a:bodyPr>
          <a:lstStyle/>
          <a:p>
            <a:r>
              <a:rPr lang="en-GB" sz="5400" b="1" i="0">
                <a:effectLst/>
                <a:latin typeface="inherit"/>
              </a:rPr>
              <a:t>Bowtie Model</a:t>
            </a:r>
            <a:endParaRPr lang="en-GB" sz="5400"/>
          </a:p>
        </p:txBody>
      </p:sp>
      <p:sp>
        <p:nvSpPr>
          <p:cNvPr id="410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049624-ED6A-C201-780A-11C90D833BA7}"/>
              </a:ext>
            </a:extLst>
          </p:cNvPr>
          <p:cNvSpPr>
            <a:spLocks noGrp="1"/>
          </p:cNvSpPr>
          <p:nvPr>
            <p:ph idx="1"/>
          </p:nvPr>
        </p:nvSpPr>
        <p:spPr>
          <a:xfrm>
            <a:off x="630936" y="2807208"/>
            <a:ext cx="3429000" cy="3410712"/>
          </a:xfrm>
        </p:spPr>
        <p:txBody>
          <a:bodyPr anchor="t">
            <a:normAutofit/>
          </a:bodyPr>
          <a:lstStyle/>
          <a:p>
            <a:pPr marL="0" indent="0">
              <a:buNone/>
            </a:pPr>
            <a:r>
              <a:rPr lang="en-GB" sz="1400" b="0" i="0" dirty="0">
                <a:solidFill>
                  <a:srgbClr val="252525"/>
                </a:solidFill>
                <a:effectLst/>
                <a:highlight>
                  <a:srgbClr val="FFFFFF"/>
                </a:highlight>
                <a:latin typeface="Helvetica" panose="020B0604020202020204" pitchFamily="34" charset="0"/>
              </a:rPr>
              <a:t>The bow tie method is a really visual way of understanding the impacts of a hazard, the risk it presents, the consequences and the controls that should be put in place. On of the benefits of it being so visual is that it's easy to training and easy for anyone to pick up and use so is really great for introducing people to the concept of risk analysis. It looks like this (and you can see why it's called bow tie </a:t>
            </a:r>
            <a:r>
              <a:rPr lang="en-GB" sz="1400" b="0" i="0">
                <a:solidFill>
                  <a:srgbClr val="252525"/>
                </a:solidFill>
                <a:effectLst/>
                <a:highlight>
                  <a:srgbClr val="FFFFFF"/>
                </a:highlight>
                <a:latin typeface="Helvetica" panose="020B0604020202020204" pitchFamily="34" charset="0"/>
              </a:rPr>
              <a:t>analysis!)</a:t>
            </a:r>
            <a:endParaRPr lang="en-GB" sz="2000" dirty="0"/>
          </a:p>
        </p:txBody>
      </p:sp>
      <p:pic>
        <p:nvPicPr>
          <p:cNvPr id="4100" name="Picture 4" descr="8 Steps to using Bow Tie Analysis for Risk Management - Blog">
            <a:extLst>
              <a:ext uri="{FF2B5EF4-FFF2-40B4-BE49-F238E27FC236}">
                <a16:creationId xmlns:a16="http://schemas.microsoft.com/office/drawing/2014/main" id="{63F131EA-1228-3845-7E6D-6ED3A7F060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635651"/>
            <a:ext cx="6903720" cy="358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47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10 Teacher Memes to Describe the Final Days of School | Teaching Channel">
            <a:extLst>
              <a:ext uri="{FF2B5EF4-FFF2-40B4-BE49-F238E27FC236}">
                <a16:creationId xmlns:a16="http://schemas.microsoft.com/office/drawing/2014/main" id="{36E4FA6F-896B-C228-DD39-2A5DC50E10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8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268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4 Questions Sales Leaders Want Answered">
            <a:extLst>
              <a:ext uri="{FF2B5EF4-FFF2-40B4-BE49-F238E27FC236}">
                <a16:creationId xmlns:a16="http://schemas.microsoft.com/office/drawing/2014/main" id="{0708F532-8E12-D2F4-0BA2-1C8B4D2667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86937" y="272203"/>
            <a:ext cx="8418125" cy="631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82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Meme: &quot;Thank you for your attention&quot; - All Templates - Meme-arsenal.com">
            <a:extLst>
              <a:ext uri="{FF2B5EF4-FFF2-40B4-BE49-F238E27FC236}">
                <a16:creationId xmlns:a16="http://schemas.microsoft.com/office/drawing/2014/main" id="{89EF9E46-CFFC-FC28-8FC1-C446EDE97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5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801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553207-1BA8-F975-FED4-B079308AAD50}"/>
              </a:ext>
            </a:extLst>
          </p:cNvPr>
          <p:cNvSpPr>
            <a:spLocks noGrp="1"/>
          </p:cNvSpPr>
          <p:nvPr>
            <p:ph type="title"/>
          </p:nvPr>
        </p:nvSpPr>
        <p:spPr>
          <a:xfrm>
            <a:off x="630936" y="640080"/>
            <a:ext cx="4818888" cy="1481328"/>
          </a:xfrm>
        </p:spPr>
        <p:txBody>
          <a:bodyPr anchor="b">
            <a:normAutofit/>
          </a:bodyPr>
          <a:lstStyle/>
          <a:p>
            <a:r>
              <a:rPr lang="en-US" sz="3800" kern="1200" dirty="0">
                <a:latin typeface="+mj-lt"/>
                <a:ea typeface="+mj-ea"/>
                <a:cs typeface="+mj-cs"/>
              </a:rPr>
              <a:t>Why risk management is important?</a:t>
            </a:r>
            <a:endParaRPr lang="en-GB" sz="3800" dirty="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357629-6BBB-F3B1-8D9E-F9544620845A}"/>
              </a:ext>
            </a:extLst>
          </p:cNvPr>
          <p:cNvSpPr>
            <a:spLocks noGrp="1"/>
          </p:cNvSpPr>
          <p:nvPr>
            <p:ph idx="1"/>
          </p:nvPr>
        </p:nvSpPr>
        <p:spPr>
          <a:xfrm>
            <a:off x="630936" y="2660904"/>
            <a:ext cx="4818888" cy="3547872"/>
          </a:xfrm>
        </p:spPr>
        <p:txBody>
          <a:bodyPr anchor="t">
            <a:normAutofit/>
          </a:bodyPr>
          <a:lstStyle/>
          <a:p>
            <a:pPr marL="0" indent="0">
              <a:buNone/>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If an unforeseen event catches your organization unaware, the impact could be minor, such as a small impact on your overhead costs. In a worst-case scenario, though, it could be catastrophic and have serious ramifications, such as a significant financial burden or even the closure of your business.</a:t>
            </a:r>
          </a:p>
          <a:p>
            <a:pPr marL="0" indent="0">
              <a:buNone/>
            </a:pPr>
            <a:endParaRPr lang="en-GB" sz="2000" dirty="0"/>
          </a:p>
        </p:txBody>
      </p:sp>
      <p:pic>
        <p:nvPicPr>
          <p:cNvPr id="4" name="Picture 3" descr="A collage of a person talking to a person&#10;&#10;Description automatically generated">
            <a:extLst>
              <a:ext uri="{FF2B5EF4-FFF2-40B4-BE49-F238E27FC236}">
                <a16:creationId xmlns:a16="http://schemas.microsoft.com/office/drawing/2014/main" id="{AD8D2468-10A1-D512-44C1-398BD00B3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45307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6EC803-875D-6E6F-68D3-4BACD064906A}"/>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100" kern="1200">
                <a:solidFill>
                  <a:srgbClr val="FFFFFF"/>
                </a:solidFill>
                <a:latin typeface="+mj-lt"/>
                <a:ea typeface="+mj-ea"/>
                <a:cs typeface="+mj-cs"/>
              </a:rPr>
              <a:t>Q: What is the main goal of risk management?</a:t>
            </a:r>
          </a:p>
        </p:txBody>
      </p:sp>
      <p:sp>
        <p:nvSpPr>
          <p:cNvPr id="11"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086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B3ACDD8-09A7-005D-35BD-0832C69107A3}"/>
              </a:ext>
            </a:extLst>
          </p:cNvPr>
          <p:cNvSpPr txBox="1"/>
          <p:nvPr/>
        </p:nvSpPr>
        <p:spPr>
          <a:xfrm>
            <a:off x="630936" y="2660904"/>
            <a:ext cx="4818888" cy="3547872"/>
          </a:xfrm>
          <a:prstGeom prst="rect">
            <a:avLst/>
          </a:prstGeom>
        </p:spPr>
        <p:txBody>
          <a:bodyPr vert="horz" lIns="91440" tIns="45720" rIns="91440" bIns="45720" rtlCol="0" anchor="t">
            <a:normAutofit/>
          </a:bodyPr>
          <a:lstStyle/>
          <a:p>
            <a:pPr>
              <a:lnSpc>
                <a:spcPct val="90000"/>
              </a:lnSpc>
              <a:spcAft>
                <a:spcPts val="600"/>
              </a:spcAft>
            </a:pPr>
            <a:r>
              <a:rPr lang="en-US" sz="2200" dirty="0">
                <a:effectLst/>
              </a:rPr>
              <a:t>“We don't manage risks so we can have no risk. We manage risks so we know which risks are worth taking, which ones will get us to our goal, which ones have enough of a payout to even take them”</a:t>
            </a:r>
            <a:endParaRPr lang="en-US" sz="2200" dirty="0"/>
          </a:p>
        </p:txBody>
      </p:sp>
      <p:pic>
        <p:nvPicPr>
          <p:cNvPr id="2" name="Picture 2" descr="The biggest risk is not taking a risk at all - Lazy Elementary School Kid  Meme Generator">
            <a:extLst>
              <a:ext uri="{FF2B5EF4-FFF2-40B4-BE49-F238E27FC236}">
                <a16:creationId xmlns:a16="http://schemas.microsoft.com/office/drawing/2014/main" id="{8498B888-D783-2D4A-B3EF-FD354C8024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634364"/>
            <a:ext cx="5458968" cy="358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89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looking at a bird on a dock&#10;&#10;Description automatically generated">
            <a:extLst>
              <a:ext uri="{FF2B5EF4-FFF2-40B4-BE49-F238E27FC236}">
                <a16:creationId xmlns:a16="http://schemas.microsoft.com/office/drawing/2014/main" id="{D9A45404-BDB3-2F39-EC06-880A2D8B7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050" y="559638"/>
            <a:ext cx="6387900" cy="5738723"/>
          </a:xfrm>
          <a:prstGeom prst="rect">
            <a:avLst/>
          </a:prstGeom>
        </p:spPr>
      </p:pic>
    </p:spTree>
    <p:extLst>
      <p:ext uri="{BB962C8B-B14F-4D97-AF65-F5344CB8AC3E}">
        <p14:creationId xmlns:p14="http://schemas.microsoft.com/office/powerpoint/2010/main" val="220314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6EC803-875D-6E6F-68D3-4BACD064906A}"/>
              </a:ext>
            </a:extLst>
          </p:cNvPr>
          <p:cNvSpPr>
            <a:spLocks noGrp="1"/>
          </p:cNvSpPr>
          <p:nvPr>
            <p:ph type="title"/>
          </p:nvPr>
        </p:nvSpPr>
        <p:spPr>
          <a:xfrm>
            <a:off x="2066544" y="1911096"/>
            <a:ext cx="8055864" cy="2076651"/>
          </a:xfrm>
        </p:spPr>
        <p:txBody>
          <a:bodyPr vert="horz" lIns="91440" tIns="45720" rIns="91440" bIns="45720" rtlCol="0" anchor="b">
            <a:normAutofit fontScale="90000"/>
          </a:bodyPr>
          <a:lstStyle/>
          <a:p>
            <a:pPr algn="ctr"/>
            <a:r>
              <a:rPr lang="en-US" sz="6100" kern="1200" dirty="0">
                <a:solidFill>
                  <a:srgbClr val="FFFFFF"/>
                </a:solidFill>
                <a:latin typeface="+mj-lt"/>
                <a:ea typeface="+mj-ea"/>
                <a:cs typeface="+mj-cs"/>
              </a:rPr>
              <a:t>Q: Can you give me some example of Risks in IT project</a:t>
            </a:r>
          </a:p>
        </p:txBody>
      </p:sp>
      <p:sp>
        <p:nvSpPr>
          <p:cNvPr id="11"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969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1117</TotalTime>
  <Words>1619</Words>
  <Application>Microsoft Office PowerPoint</Application>
  <PresentationFormat>Widescreen</PresentationFormat>
  <Paragraphs>81</Paragraphs>
  <Slides>44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Aptos</vt:lpstr>
      <vt:lpstr>Arial</vt:lpstr>
      <vt:lpstr>Calibri</vt:lpstr>
      <vt:lpstr>Helvetica</vt:lpstr>
      <vt:lpstr>inherit</vt:lpstr>
      <vt:lpstr>Lato</vt:lpstr>
      <vt:lpstr>Montserrat</vt:lpstr>
      <vt:lpstr>Nunito Sans</vt:lpstr>
      <vt:lpstr>Telegraf</vt:lpstr>
      <vt:lpstr>Times New Roman</vt:lpstr>
      <vt:lpstr>Office Theme</vt:lpstr>
      <vt:lpstr>RISK MANAGEMENT</vt:lpstr>
      <vt:lpstr>WHAT IS RISK MANAGEMENT?</vt:lpstr>
      <vt:lpstr>PowerPoint Presentation</vt:lpstr>
      <vt:lpstr>PowerPoint Presentation</vt:lpstr>
      <vt:lpstr>Why risk management is important?</vt:lpstr>
      <vt:lpstr>Q: What is the main goal of risk management?</vt:lpstr>
      <vt:lpstr>PowerPoint Presentation</vt:lpstr>
      <vt:lpstr>PowerPoint Presentation</vt:lpstr>
      <vt:lpstr>Q: Can you give me some example of Risks in IT project</vt:lpstr>
      <vt:lpstr>6 PROJECT RISK EXAMPLES AND HOW TO MANAGE THEM</vt:lpstr>
      <vt:lpstr>SCOPE CREEP</vt:lpstr>
      <vt:lpstr>How to mitigate scope creep?</vt:lpstr>
      <vt:lpstr>Performance risks</vt:lpstr>
      <vt:lpstr>How to mitigate performance risks</vt:lpstr>
      <vt:lpstr>External hazard risks</vt:lpstr>
      <vt:lpstr>How to mitigate external hazards risks</vt:lpstr>
      <vt:lpstr>Technology risks</vt:lpstr>
      <vt:lpstr>How to mitigate technology risks </vt:lpstr>
      <vt:lpstr>Communication risks</vt:lpstr>
      <vt:lpstr>How to mitigate communication risks </vt:lpstr>
      <vt:lpstr>Cost risks</vt:lpstr>
      <vt:lpstr>How to mitigate      cost risks </vt:lpstr>
      <vt:lpstr>Types of Risk Management</vt:lpstr>
      <vt:lpstr>Risk Acceptance</vt:lpstr>
      <vt:lpstr>Risk Transference</vt:lpstr>
      <vt:lpstr>Risk Avoidance</vt:lpstr>
      <vt:lpstr>Risk reduction and loss prevention</vt:lpstr>
      <vt:lpstr>Risk Sharing</vt:lpstr>
      <vt:lpstr>RISK MANAGEMENT LIFECYCLE</vt:lpstr>
      <vt:lpstr>PowerPoint Presentation</vt:lpstr>
      <vt:lpstr>PowerPoint Presentation</vt:lpstr>
      <vt:lpstr>Risk identification</vt:lpstr>
      <vt:lpstr>Risk analysis</vt:lpstr>
      <vt:lpstr>Risk mitigation planning</vt:lpstr>
      <vt:lpstr>Risk management implementation</vt:lpstr>
      <vt:lpstr>Risk management review and tracking</vt:lpstr>
      <vt:lpstr>RISK ASSESSMENT TOOLS</vt:lpstr>
      <vt:lpstr>Risk Matrix</vt:lpstr>
      <vt:lpstr>Decision Tree</vt:lpstr>
      <vt:lpstr>Failure Modes and Effects Analysis</vt:lpstr>
      <vt:lpstr>Bowtie Model</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Volodymyr Shepel</dc:creator>
  <cp:lastModifiedBy>Volodymyr Shepel</cp:lastModifiedBy>
  <cp:revision>42</cp:revision>
  <dcterms:created xsi:type="dcterms:W3CDTF">2024-05-05T07:37:49Z</dcterms:created>
  <dcterms:modified xsi:type="dcterms:W3CDTF">2024-05-24T12:39:27Z</dcterms:modified>
</cp:coreProperties>
</file>